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4"/>
  </p:notesMasterIdLst>
  <p:handoutMasterIdLst>
    <p:handoutMasterId r:id="rId55"/>
  </p:handoutMasterIdLst>
  <p:sldIdLst>
    <p:sldId id="327" r:id="rId5"/>
    <p:sldId id="330" r:id="rId6"/>
    <p:sldId id="331" r:id="rId7"/>
    <p:sldId id="332" r:id="rId8"/>
    <p:sldId id="298" r:id="rId9"/>
    <p:sldId id="262" r:id="rId10"/>
    <p:sldId id="263" r:id="rId11"/>
    <p:sldId id="299" r:id="rId12"/>
    <p:sldId id="302" r:id="rId13"/>
    <p:sldId id="264" r:id="rId14"/>
    <p:sldId id="266" r:id="rId15"/>
    <p:sldId id="334" r:id="rId16"/>
    <p:sldId id="265" r:id="rId17"/>
    <p:sldId id="335" r:id="rId18"/>
    <p:sldId id="276" r:id="rId19"/>
    <p:sldId id="303" r:id="rId20"/>
    <p:sldId id="336" r:id="rId21"/>
    <p:sldId id="293" r:id="rId22"/>
    <p:sldId id="277" r:id="rId23"/>
    <p:sldId id="284" r:id="rId24"/>
    <p:sldId id="269" r:id="rId25"/>
    <p:sldId id="304" r:id="rId26"/>
    <p:sldId id="305" r:id="rId27"/>
    <p:sldId id="307" r:id="rId28"/>
    <p:sldId id="306" r:id="rId29"/>
    <p:sldId id="308" r:id="rId30"/>
    <p:sldId id="270" r:id="rId31"/>
    <p:sldId id="309" r:id="rId32"/>
    <p:sldId id="310" r:id="rId33"/>
    <p:sldId id="311" r:id="rId34"/>
    <p:sldId id="312" r:id="rId35"/>
    <p:sldId id="314" r:id="rId36"/>
    <p:sldId id="313" r:id="rId37"/>
    <p:sldId id="315" r:id="rId38"/>
    <p:sldId id="316" r:id="rId39"/>
    <p:sldId id="317" r:id="rId40"/>
    <p:sldId id="294" r:id="rId41"/>
    <p:sldId id="296" r:id="rId42"/>
    <p:sldId id="318" r:id="rId43"/>
    <p:sldId id="319" r:id="rId44"/>
    <p:sldId id="321" r:id="rId45"/>
    <p:sldId id="322" r:id="rId46"/>
    <p:sldId id="323" r:id="rId47"/>
    <p:sldId id="324" r:id="rId48"/>
    <p:sldId id="288" r:id="rId49"/>
    <p:sldId id="289" r:id="rId50"/>
    <p:sldId id="320" r:id="rId51"/>
    <p:sldId id="274" r:id="rId52"/>
    <p:sldId id="329" r:id="rId53"/>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9494" autoAdjust="0"/>
  </p:normalViewPr>
  <p:slideViewPr>
    <p:cSldViewPr snapToGrid="0" snapToObjects="1">
      <p:cViewPr varScale="1">
        <p:scale>
          <a:sx n="76" d="100"/>
          <a:sy n="76" d="100"/>
        </p:scale>
        <p:origin x="1152" y="5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handoutMaster" Target="handoutMasters/handoutMaster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viewProps" Target="viewProp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commentAuthors" Target="commentAuthor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presProps" Target="pres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uk-UA"/>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a:t>Accuracy for a each method</a:t>
            </a:r>
            <a:endParaRPr lang="ru-RU" dirty="0"/>
          </a:p>
        </c:rich>
      </c:tx>
      <c:layout>
        <c:manualLayout>
          <c:xMode val="edge"/>
          <c:yMode val="edge"/>
          <c:x val="0.25409809074195139"/>
          <c:y val="7.3467320089420473E-4"/>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ru-RU"/>
        </a:p>
      </c:txPr>
    </c:title>
    <c:autoTitleDeleted val="0"/>
    <c:plotArea>
      <c:layout>
        <c:manualLayout>
          <c:layoutTarget val="inner"/>
          <c:xMode val="edge"/>
          <c:yMode val="edge"/>
          <c:x val="7.0191001674096018E-2"/>
          <c:y val="7.0987210579947252E-2"/>
          <c:w val="0.93168983759842516"/>
          <c:h val="0.76748654235442038"/>
        </c:manualLayout>
      </c:layout>
      <c:barChart>
        <c:barDir val="col"/>
        <c:grouping val="clustered"/>
        <c:varyColors val="0"/>
        <c:ser>
          <c:idx val="0"/>
          <c:order val="0"/>
          <c:spPr>
            <a:solidFill>
              <a:schemeClr val="accent1"/>
            </a:solidFill>
            <a:ln>
              <a:noFill/>
            </a:ln>
            <a:effectLst/>
          </c:spPr>
          <c:invertIfNegative val="0"/>
          <c:cat>
            <c:strRef>
              <c:f>Аркуш1!$A$2:$A$5</c:f>
              <c:strCache>
                <c:ptCount val="4"/>
                <c:pt idx="0">
                  <c:v>Logistic_Reg</c:v>
                </c:pt>
                <c:pt idx="1">
                  <c:v>SVM	</c:v>
                </c:pt>
                <c:pt idx="2">
                  <c:v>Decision Tree</c:v>
                </c:pt>
                <c:pt idx="3">
                  <c:v>KNN</c:v>
                </c:pt>
              </c:strCache>
            </c:strRef>
          </c:cat>
          <c:val>
            <c:numRef>
              <c:f>Аркуш1!$B$2:$B$5</c:f>
              <c:numCache>
                <c:formatCode>General</c:formatCode>
                <c:ptCount val="4"/>
                <c:pt idx="0">
                  <c:v>0.83299999999999996</c:v>
                </c:pt>
                <c:pt idx="1">
                  <c:v>0.83299999999999996</c:v>
                </c:pt>
                <c:pt idx="2">
                  <c:v>0.83299999999999996</c:v>
                </c:pt>
                <c:pt idx="3">
                  <c:v>0.83299999999999996</c:v>
                </c:pt>
              </c:numCache>
            </c:numRef>
          </c:val>
          <c:extLst>
            <c:ext xmlns:c15="http://schemas.microsoft.com/office/drawing/2012/chart" uri="{02D57815-91ED-43cb-92C2-25804820EDAC}">
              <c15:filteredSeriesTitle>
                <c15:tx>
                  <c:strRef>
                    <c:extLst>
                      <c:ext uri="{02D57815-91ED-43cb-92C2-25804820EDAC}">
                        <c15:formulaRef>
                          <c15:sqref>Аркуш1!$B$1</c15:sqref>
                        </c15:formulaRef>
                      </c:ext>
                    </c:extLst>
                    <c:strCache>
                      <c:ptCount val="1"/>
                      <c:pt idx="0">
                        <c:v>Ряд 1</c:v>
                      </c:pt>
                    </c:strCache>
                  </c:strRef>
                </c15:tx>
              </c15:filteredSeriesTitle>
            </c:ext>
            <c:ext xmlns:c16="http://schemas.microsoft.com/office/drawing/2014/chart" uri="{C3380CC4-5D6E-409C-BE32-E72D297353CC}">
              <c16:uniqueId val="{00000000-EC13-4929-8081-9CF141805AA9}"/>
            </c:ext>
          </c:extLst>
        </c:ser>
        <c:dLbls>
          <c:showLegendKey val="0"/>
          <c:showVal val="0"/>
          <c:showCatName val="0"/>
          <c:showSerName val="0"/>
          <c:showPercent val="0"/>
          <c:showBubbleSize val="0"/>
        </c:dLbls>
        <c:gapWidth val="219"/>
        <c:overlap val="-27"/>
        <c:axId val="1872920527"/>
        <c:axId val="388059279"/>
        <c:extLst>
          <c:ext xmlns:c15="http://schemas.microsoft.com/office/drawing/2012/chart" uri="{02D57815-91ED-43cb-92C2-25804820EDAC}">
            <c15:filteredBarSeries>
              <c15:ser>
                <c:idx val="1"/>
                <c:order val="1"/>
                <c:spPr>
                  <a:solidFill>
                    <a:schemeClr val="accent3"/>
                  </a:solidFill>
                  <a:ln>
                    <a:noFill/>
                  </a:ln>
                  <a:effectLst/>
                </c:spPr>
                <c:invertIfNegative val="0"/>
                <c:cat>
                  <c:strRef>
                    <c:extLst>
                      <c:ext uri="{02D57815-91ED-43cb-92C2-25804820EDAC}">
                        <c15:formulaRef>
                          <c15:sqref>Аркуш1!$A$2:$A$5</c15:sqref>
                        </c15:formulaRef>
                      </c:ext>
                    </c:extLst>
                    <c:strCache>
                      <c:ptCount val="4"/>
                      <c:pt idx="0">
                        <c:v>Logistic_Reg</c:v>
                      </c:pt>
                      <c:pt idx="1">
                        <c:v>SVM	</c:v>
                      </c:pt>
                      <c:pt idx="2">
                        <c:v>Decision Tree</c:v>
                      </c:pt>
                      <c:pt idx="3">
                        <c:v>KNN</c:v>
                      </c:pt>
                    </c:strCache>
                  </c:strRef>
                </c:cat>
                <c:val>
                  <c:numRef>
                    <c:extLst>
                      <c:ext uri="{02D57815-91ED-43cb-92C2-25804820EDAC}">
                        <c15:formulaRef>
                          <c15:sqref>Аркуш1!$C$2:$C$5</c15:sqref>
                        </c15:formulaRef>
                      </c:ext>
                    </c:extLst>
                    <c:numCache>
                      <c:formatCode>General</c:formatCode>
                      <c:ptCount val="4"/>
                    </c:numCache>
                  </c:numRef>
                </c:val>
                <c:extLst>
                  <c:ext uri="{02D57815-91ED-43cb-92C2-25804820EDAC}">
                    <c15:filteredSeriesTitle>
                      <c15:tx>
                        <c:strRef>
                          <c:extLst>
                            <c:ext uri="{02D57815-91ED-43cb-92C2-25804820EDAC}">
                              <c15:formulaRef>
                                <c15:sqref>Аркуш1!$C$1</c15:sqref>
                              </c15:formulaRef>
                            </c:ext>
                          </c:extLst>
                          <c:strCache>
                            <c:ptCount val="1"/>
                            <c:pt idx="0">
                              <c:v>Стовпець1</c:v>
                            </c:pt>
                          </c:strCache>
                        </c:strRef>
                      </c15:tx>
                    </c15:filteredSeriesTitle>
                  </c:ext>
                  <c:ext xmlns:c16="http://schemas.microsoft.com/office/drawing/2014/chart" uri="{C3380CC4-5D6E-409C-BE32-E72D297353CC}">
                    <c16:uniqueId val="{00000001-EC13-4929-8081-9CF141805AA9}"/>
                  </c:ext>
                </c:extLst>
              </c15:ser>
            </c15:filteredBarSeries>
            <c15:filteredBarSeries>
              <c15:ser>
                <c:idx val="2"/>
                <c:order val="2"/>
                <c:spPr>
                  <a:solidFill>
                    <a:schemeClr val="accent5"/>
                  </a:solidFill>
                  <a:ln>
                    <a:noFill/>
                  </a:ln>
                  <a:effectLst/>
                </c:spPr>
                <c:invertIfNegative val="0"/>
                <c:cat>
                  <c:strRef>
                    <c:extLst>
                      <c:ext xmlns:c15="http://schemas.microsoft.com/office/drawing/2012/chart" uri="{02D57815-91ED-43cb-92C2-25804820EDAC}">
                        <c15:formulaRef>
                          <c15:sqref>Аркуш1!$A$2:$A$5</c15:sqref>
                        </c15:formulaRef>
                      </c:ext>
                    </c:extLst>
                    <c:strCache>
                      <c:ptCount val="4"/>
                      <c:pt idx="0">
                        <c:v>Logistic_Reg</c:v>
                      </c:pt>
                      <c:pt idx="1">
                        <c:v>SVM	</c:v>
                      </c:pt>
                      <c:pt idx="2">
                        <c:v>Decision Tree</c:v>
                      </c:pt>
                      <c:pt idx="3">
                        <c:v>KNN</c:v>
                      </c:pt>
                    </c:strCache>
                  </c:strRef>
                </c:cat>
                <c:val>
                  <c:numRef>
                    <c:extLst>
                      <c:ext xmlns:c15="http://schemas.microsoft.com/office/drawing/2012/chart" uri="{02D57815-91ED-43cb-92C2-25804820EDAC}">
                        <c15:formulaRef>
                          <c15:sqref>Аркуш1!$D$2:$D$5</c15:sqref>
                        </c15:formulaRef>
                      </c:ext>
                    </c:extLst>
                    <c:numCache>
                      <c:formatCode>General</c:formatCode>
                      <c:ptCount val="4"/>
                    </c:numCache>
                  </c:numRef>
                </c:val>
                <c:extLst>
                  <c:ext xmlns:c15="http://schemas.microsoft.com/office/drawing/2012/chart" uri="{02D57815-91ED-43cb-92C2-25804820EDAC}">
                    <c15:filteredSeriesTitle>
                      <c15:tx>
                        <c:strRef>
                          <c:extLst>
                            <c:ext uri="{02D57815-91ED-43cb-92C2-25804820EDAC}">
                              <c15:formulaRef>
                                <c15:sqref>Аркуш1!$D$1</c15:sqref>
                              </c15:formulaRef>
                            </c:ext>
                          </c:extLst>
                          <c:strCache>
                            <c:ptCount val="1"/>
                            <c:pt idx="0">
                              <c:v>Стовпець2</c:v>
                            </c:pt>
                          </c:strCache>
                        </c:strRef>
                      </c15:tx>
                    </c15:filteredSeriesTitle>
                  </c:ext>
                  <c:ext xmlns:c16="http://schemas.microsoft.com/office/drawing/2014/chart" uri="{C3380CC4-5D6E-409C-BE32-E72D297353CC}">
                    <c16:uniqueId val="{00000002-EC13-4929-8081-9CF141805AA9}"/>
                  </c:ext>
                </c:extLst>
              </c15:ser>
            </c15:filteredBarSeries>
          </c:ext>
        </c:extLst>
      </c:barChart>
      <c:catAx>
        <c:axId val="1872920527"/>
        <c:scaling>
          <c:orientation val="minMax"/>
        </c:scaling>
        <c:delete val="0"/>
        <c:axPos val="b"/>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dirty="0"/>
                  <a:t>Methods</a:t>
                </a:r>
                <a:endParaRPr lang="ru-RU" dirty="0"/>
              </a:p>
            </c:rich>
          </c:tx>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ru-RU"/>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crossAx val="388059279"/>
        <c:crosses val="autoZero"/>
        <c:auto val="1"/>
        <c:lblAlgn val="ctr"/>
        <c:lblOffset val="100"/>
        <c:noMultiLvlLbl val="0"/>
      </c:catAx>
      <c:valAx>
        <c:axId val="388059279"/>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dirty="0"/>
                  <a:t>Accuracy</a:t>
                </a:r>
                <a:endParaRPr lang="ru-RU" dirty="0"/>
              </a:p>
            </c:rich>
          </c:tx>
          <c:layout>
            <c:manualLayout>
              <c:xMode val="edge"/>
              <c:yMode val="edge"/>
              <c:x val="6.793168252435737E-2"/>
              <c:y val="0.32858787532780231"/>
            </c:manualLayout>
          </c:layout>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ru-RU"/>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crossAx val="1872920527"/>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ru-RU"/>
    </a:p>
  </c:txPr>
  <c:externalData r:id="rId3">
    <c:autoUpdate val="0"/>
  </c:externalData>
</c:chartSpace>
</file>

<file path=ppt/charts/colors1.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11/18/2024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11/18/2024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19</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11/18/2024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11/18/2024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11/18/2024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11/18/2024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11/18/2024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11/18/2024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11/18/2024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11/18/2024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11/18/2024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11/18/2024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Anastasiia-Che/Lab-2-Data-wrangling/blob/main/labs-jupyter-spacex-Data%20wrangling.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Anastasiia-Che/EDA-with-Visualization-Lab/blob/main/edadataviz%20(1).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Anastasiia-Che/Assignment-SQL-Notebook/blob/main/jupyter-labs-eda-sql-coursera_sqllite.ipynb" TargetMode="External"/><Relationship Id="rId7"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Anastasiia-Che/Hands-on-Lab-Interactive-Visual-Analytics-with-Folium-lab/blob/main/lab_jupyter_launch_site_loca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Anastasiia-Che/Hands-on-Lab-Build-an-Interactive-Dashboard-with-Ploty-Dash"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hyperlink" Target="https://github.com/Anastasiia-Che/Space-X-Falcon-9-First-Stage-Landing-Prediction/blob/main/SpaceX_Machine%20Learning%20Prediction_Part_5.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45.png"/><Relationship Id="rId4" Type="http://schemas.openxmlformats.org/officeDocument/2006/relationships/image" Target="../media/image44.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hyperlink" Target="https://en.wikipedia.org/wiki/List_of_Falcon_9_and_Falcon_Heavy_launches" TargetMode="External"/><Relationship Id="rId4" Type="http://schemas.openxmlformats.org/officeDocument/2006/relationships/hyperlink" Target="https://api.spacexdata.com/" TargetMode="Externa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Anastasiia-Che/Web-scraping-Falcon-9-and-Falcon-Heavy-Launches-Records-from-Wikipedia/blob/main/jupyter-labs-webscraping%20(1).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err="1">
                <a:solidFill>
                  <a:schemeClr val="bg2"/>
                </a:solidFill>
                <a:latin typeface="Abadi"/>
                <a:ea typeface="SF Pro" pitchFamily="2" charset="0"/>
                <a:cs typeface="SF Pro" pitchFamily="2" charset="0"/>
              </a:rPr>
              <a:t>Anastasiia</a:t>
            </a:r>
            <a:r>
              <a:rPr lang="en-US" dirty="0">
                <a:solidFill>
                  <a:schemeClr val="bg2"/>
                </a:solidFill>
                <a:latin typeface="Abadi"/>
                <a:ea typeface="SF Pro" pitchFamily="2" charset="0"/>
                <a:cs typeface="SF Pro" pitchFamily="2" charset="0"/>
              </a:rPr>
              <a:t> </a:t>
            </a:r>
            <a:r>
              <a:rPr lang="en-US" dirty="0" err="1">
                <a:solidFill>
                  <a:schemeClr val="bg2"/>
                </a:solidFill>
                <a:latin typeface="Abadi"/>
                <a:ea typeface="SF Pro" pitchFamily="2" charset="0"/>
                <a:cs typeface="SF Pro" pitchFamily="2" charset="0"/>
              </a:rPr>
              <a:t>Chernova</a:t>
            </a:r>
            <a:endParaRPr lang="en-US" dirty="0">
              <a:solidFill>
                <a:schemeClr val="bg2"/>
              </a:solidFill>
              <a:latin typeface="Abadi"/>
              <a:ea typeface="SF Pro" pitchFamily="2" charset="0"/>
              <a:cs typeface="SF Pro" pitchFamily="2" charset="0"/>
            </a:endParaRPr>
          </a:p>
          <a:p>
            <a:r>
              <a:rPr lang="en-US" dirty="0">
                <a:solidFill>
                  <a:schemeClr val="bg2"/>
                </a:solidFill>
                <a:latin typeface="Abadi" panose="020B0604020104020204" pitchFamily="34" charset="0"/>
                <a:ea typeface="SF Pro" pitchFamily="2" charset="0"/>
                <a:cs typeface="SF Pro" pitchFamily="2" charset="0"/>
              </a:rPr>
              <a:t>18.11.2024</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29070"/>
            <a:ext cx="5248017" cy="5528930"/>
          </a:xfrm>
          <a:prstGeom prst="rect">
            <a:avLst/>
          </a:prstGeom>
        </p:spPr>
        <p:txBody>
          <a:bodyPr/>
          <a:lstStyle/>
          <a:p>
            <a:pPr>
              <a:spcBef>
                <a:spcPts val="0"/>
              </a:spcBef>
            </a:pPr>
            <a:r>
              <a:rPr lang="en-US" sz="2200" dirty="0">
                <a:solidFill>
                  <a:schemeClr val="accent3">
                    <a:lumMod val="25000"/>
                  </a:schemeClr>
                </a:solidFill>
                <a:latin typeface="Abadi" panose="020B0604020104020204" pitchFamily="34" charset="0"/>
              </a:rPr>
              <a:t>After obtaining and creating a Pandas DF from the collected data, data were filtered to only keep the Falcon 9 launches, then dealt with the missing data values in the </a:t>
            </a:r>
            <a:r>
              <a:rPr lang="en-US" sz="2200" dirty="0" err="1">
                <a:solidFill>
                  <a:schemeClr val="accent3">
                    <a:lumMod val="25000"/>
                  </a:schemeClr>
                </a:solidFill>
                <a:latin typeface="Abadi" panose="020B0604020104020204" pitchFamily="34" charset="0"/>
              </a:rPr>
              <a:t>LandingPad</a:t>
            </a:r>
            <a:r>
              <a:rPr lang="en-US" sz="2200" dirty="0">
                <a:solidFill>
                  <a:schemeClr val="accent3">
                    <a:lumMod val="25000"/>
                  </a:schemeClr>
                </a:solidFill>
                <a:latin typeface="Abadi" panose="020B0604020104020204" pitchFamily="34" charset="0"/>
              </a:rPr>
              <a:t> </a:t>
            </a:r>
            <a:r>
              <a:rPr lang="en-US" sz="2200" dirty="0" err="1">
                <a:solidFill>
                  <a:schemeClr val="accent3">
                    <a:lumMod val="25000"/>
                  </a:schemeClr>
                </a:solidFill>
                <a:latin typeface="Abadi" panose="020B0604020104020204" pitchFamily="34" charset="0"/>
              </a:rPr>
              <a:t>andbPayloadMass</a:t>
            </a:r>
            <a:r>
              <a:rPr lang="en-US" sz="2200" dirty="0">
                <a:solidFill>
                  <a:schemeClr val="accent3">
                    <a:lumMod val="25000"/>
                  </a:schemeClr>
                </a:solidFill>
                <a:latin typeface="Abadi" panose="020B0604020104020204" pitchFamily="34" charset="0"/>
              </a:rPr>
              <a:t> columns. Missing data values were replaced using mean value of column.</a:t>
            </a:r>
          </a:p>
          <a:p>
            <a:pPr>
              <a:spcBef>
                <a:spcPts val="0"/>
              </a:spcBef>
            </a:pPr>
            <a:r>
              <a:rPr lang="en-US" sz="2200" dirty="0">
                <a:solidFill>
                  <a:schemeClr val="accent3">
                    <a:lumMod val="25000"/>
                  </a:schemeClr>
                </a:solidFill>
                <a:latin typeface="Abadi" panose="020B0604020104020204" pitchFamily="34" charset="0"/>
              </a:rPr>
              <a:t>Performed some Exploratory Data Analysis (EDA) to find some patterns in the data and determine what would be the label for training supervised models.</a:t>
            </a:r>
          </a:p>
          <a:p>
            <a:r>
              <a:rPr lang="en-US" sz="2200" dirty="0">
                <a:solidFill>
                  <a:schemeClr val="accent3">
                    <a:lumMod val="25000"/>
                  </a:schemeClr>
                </a:solidFill>
                <a:latin typeface="Abadi" panose="020B0604020104020204" pitchFamily="34" charset="0"/>
              </a:rPr>
              <a:t>GitHub URL of completed data wrangling related notebooks:</a:t>
            </a:r>
          </a:p>
          <a:p>
            <a:pPr marL="0" indent="0">
              <a:spcBef>
                <a:spcPts val="0"/>
              </a:spcBef>
              <a:buNone/>
            </a:pPr>
            <a:r>
              <a:rPr lang="en-US" sz="2000" dirty="0">
                <a:solidFill>
                  <a:schemeClr val="accent3">
                    <a:lumMod val="25000"/>
                  </a:schemeClr>
                </a:solidFill>
                <a:latin typeface="Abadi" panose="020B0604020104020204" pitchFamily="34" charset="0"/>
                <a:hlinkClick r:id="rId3"/>
              </a:rPr>
              <a:t>https://github.com/Anastasiia-Che/Lab-2-Data-wrangling/blob/main/labs-jupyter-spacex-Data%20wrangling.ipynb</a:t>
            </a:r>
            <a:endParaRPr lang="en-US" sz="2000" dirty="0">
              <a:solidFill>
                <a:schemeClr val="accent3">
                  <a:lumMod val="25000"/>
                </a:schemeClr>
              </a:solidFill>
              <a:latin typeface="Abadi" panose="020B0604020104020204" pitchFamily="34" charset="0"/>
            </a:endParaRPr>
          </a:p>
          <a:p>
            <a:pPr marL="0" indent="0">
              <a:buNone/>
            </a:pPr>
            <a:endParaRPr lang="en-US" sz="20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pic>
        <p:nvPicPr>
          <p:cNvPr id="2" name="Рисунок 1">
            <a:extLst>
              <a:ext uri="{FF2B5EF4-FFF2-40B4-BE49-F238E27FC236}">
                <a16:creationId xmlns:a16="http://schemas.microsoft.com/office/drawing/2014/main" id="{5AE5CD82-3955-4ED2-89A6-67C44197FBA0}"/>
              </a:ext>
            </a:extLst>
          </p:cNvPr>
          <p:cNvPicPr>
            <a:picLocks noChangeAspect="1"/>
          </p:cNvPicPr>
          <p:nvPr/>
        </p:nvPicPr>
        <p:blipFill>
          <a:blip r:embed="rId4"/>
          <a:stretch>
            <a:fillRect/>
          </a:stretch>
        </p:blipFill>
        <p:spPr>
          <a:xfrm>
            <a:off x="6719776" y="1547958"/>
            <a:ext cx="4702213" cy="4477615"/>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297172"/>
            <a:ext cx="9745589" cy="5460467"/>
          </a:xfrm>
          <a:prstGeom prst="rect">
            <a:avLst/>
          </a:prstGeom>
        </p:spPr>
        <p:txBody>
          <a:bodyPr lIns="91440" tIns="45720" rIns="91440" bIns="45720" anchor="t"/>
          <a:lstStyle/>
          <a:p>
            <a:pPr>
              <a:lnSpc>
                <a:spcPct val="100000"/>
              </a:lnSpc>
              <a:spcBef>
                <a:spcPts val="0"/>
              </a:spcBef>
            </a:pPr>
            <a:r>
              <a:rPr lang="en-US" sz="2200" dirty="0">
                <a:solidFill>
                  <a:schemeClr val="accent3">
                    <a:lumMod val="25000"/>
                  </a:schemeClr>
                </a:solidFill>
                <a:latin typeface="Abadi"/>
              </a:rPr>
              <a:t>Data Analysis and Feature Engineering were performed using Pandas and Matplotlib:</a:t>
            </a:r>
          </a:p>
          <a:p>
            <a:pPr>
              <a:lnSpc>
                <a:spcPct val="100000"/>
              </a:lnSpc>
              <a:spcBef>
                <a:spcPts val="0"/>
              </a:spcBef>
              <a:buFont typeface="Abadi" panose="020B0604020104020204" pitchFamily="34" charset="0"/>
              <a:buChar char="-"/>
            </a:pPr>
            <a:r>
              <a:rPr lang="en-US" sz="2200" dirty="0">
                <a:solidFill>
                  <a:schemeClr val="accent3">
                    <a:lumMod val="25000"/>
                  </a:schemeClr>
                </a:solidFill>
                <a:latin typeface="Abadi"/>
              </a:rPr>
              <a:t>Exploratory Data Analysis</a:t>
            </a:r>
          </a:p>
          <a:p>
            <a:pPr>
              <a:lnSpc>
                <a:spcPct val="100000"/>
              </a:lnSpc>
              <a:spcBef>
                <a:spcPts val="0"/>
              </a:spcBef>
              <a:buFont typeface="Abadi" panose="020B0604020104020204" pitchFamily="34" charset="0"/>
              <a:buChar char="-"/>
            </a:pPr>
            <a:r>
              <a:rPr lang="en-US" sz="2200" dirty="0">
                <a:solidFill>
                  <a:schemeClr val="accent3">
                    <a:lumMod val="25000"/>
                  </a:schemeClr>
                </a:solidFill>
                <a:latin typeface="Abadi"/>
              </a:rPr>
              <a:t>Preparing Data Feature Engineering</a:t>
            </a:r>
          </a:p>
          <a:p>
            <a:pPr>
              <a:lnSpc>
                <a:spcPct val="100000"/>
              </a:lnSpc>
              <a:spcBef>
                <a:spcPts val="1400"/>
              </a:spcBef>
            </a:pPr>
            <a:r>
              <a:rPr lang="en-US" sz="2200" dirty="0">
                <a:solidFill>
                  <a:schemeClr val="accent3">
                    <a:lumMod val="25000"/>
                  </a:schemeClr>
                </a:solidFill>
                <a:latin typeface="Abadi"/>
              </a:rPr>
              <a:t>To Visualize the relationship between Flight Number and Launch Site, Payload and Launch Site, </a:t>
            </a:r>
            <a:r>
              <a:rPr lang="en-US" sz="2200" dirty="0" err="1">
                <a:solidFill>
                  <a:schemeClr val="accent3">
                    <a:lumMod val="25000"/>
                  </a:schemeClr>
                </a:solidFill>
                <a:latin typeface="Abadi"/>
              </a:rPr>
              <a:t>FlightNumber</a:t>
            </a:r>
            <a:r>
              <a:rPr lang="en-US" sz="2200" dirty="0">
                <a:solidFill>
                  <a:schemeClr val="accent3">
                    <a:lumMod val="25000"/>
                  </a:schemeClr>
                </a:solidFill>
                <a:latin typeface="Abadi"/>
              </a:rPr>
              <a:t> and Orbit type, Payload and Orbit type were used scatter plots.</a:t>
            </a:r>
          </a:p>
          <a:p>
            <a:pPr>
              <a:lnSpc>
                <a:spcPct val="100000"/>
              </a:lnSpc>
              <a:spcBef>
                <a:spcPts val="1400"/>
              </a:spcBef>
            </a:pPr>
            <a:r>
              <a:rPr lang="en-US" sz="2200" dirty="0">
                <a:solidFill>
                  <a:schemeClr val="accent3">
                    <a:lumMod val="25000"/>
                  </a:schemeClr>
                </a:solidFill>
                <a:latin typeface="Abadi"/>
              </a:rPr>
              <a:t>To Visualize the relationship between success rate of each orbit type was used Bar chart.</a:t>
            </a:r>
          </a:p>
          <a:p>
            <a:pPr>
              <a:lnSpc>
                <a:spcPct val="100000"/>
              </a:lnSpc>
              <a:spcBef>
                <a:spcPts val="1400"/>
              </a:spcBef>
            </a:pPr>
            <a:r>
              <a:rPr lang="en-US" sz="2200" dirty="0">
                <a:solidFill>
                  <a:schemeClr val="accent3">
                    <a:lumMod val="25000"/>
                  </a:schemeClr>
                </a:solidFill>
                <a:latin typeface="Abadi"/>
              </a:rPr>
              <a:t>To Visualize the launch success yearly trend was used Line plot.</a:t>
            </a:r>
          </a:p>
          <a:p>
            <a:pPr>
              <a:lnSpc>
                <a:spcPct val="100000"/>
              </a:lnSpc>
              <a:spcBef>
                <a:spcPts val="1400"/>
              </a:spcBef>
            </a:pPr>
            <a:r>
              <a:rPr lang="en-US" sz="2200" dirty="0">
                <a:solidFill>
                  <a:schemeClr val="accent3">
                    <a:lumMod val="25000"/>
                  </a:schemeClr>
                </a:solidFill>
                <a:latin typeface="Abadi" panose="020B0604020104020204" pitchFamily="34" charset="0"/>
              </a:rPr>
              <a:t>GitHub URL of completed EDA with data visualization notebook: </a:t>
            </a:r>
            <a:r>
              <a:rPr lang="en-US" sz="2200" dirty="0">
                <a:solidFill>
                  <a:schemeClr val="accent3">
                    <a:lumMod val="25000"/>
                  </a:schemeClr>
                </a:solidFill>
                <a:latin typeface="Abadi" panose="020B0604020104020204" pitchFamily="34" charset="0"/>
                <a:hlinkClick r:id="rId3"/>
              </a:rPr>
              <a:t>https://github.com/Anastasiia-Che/EDA-with-Visualization-Lab/blob/main/edadataviz%20(1).ipynb</a:t>
            </a: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0" y="538650"/>
            <a:ext cx="11094887"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 Bar Chart, Line Chart, Scatter Plot</a:t>
            </a:r>
          </a:p>
        </p:txBody>
      </p:sp>
      <p:pic>
        <p:nvPicPr>
          <p:cNvPr id="2" name="Рисунок 1">
            <a:extLst>
              <a:ext uri="{FF2B5EF4-FFF2-40B4-BE49-F238E27FC236}">
                <a16:creationId xmlns:a16="http://schemas.microsoft.com/office/drawing/2014/main" id="{61830D07-B070-4A0C-B49F-E875D8758EA5}"/>
              </a:ext>
            </a:extLst>
          </p:cNvPr>
          <p:cNvPicPr>
            <a:picLocks noChangeAspect="1"/>
          </p:cNvPicPr>
          <p:nvPr/>
        </p:nvPicPr>
        <p:blipFill>
          <a:blip r:embed="rId3"/>
          <a:stretch>
            <a:fillRect/>
          </a:stretch>
        </p:blipFill>
        <p:spPr>
          <a:xfrm>
            <a:off x="992798" y="1336649"/>
            <a:ext cx="4373953" cy="2545281"/>
          </a:xfrm>
          <a:prstGeom prst="rect">
            <a:avLst/>
          </a:prstGeom>
        </p:spPr>
      </p:pic>
      <p:pic>
        <p:nvPicPr>
          <p:cNvPr id="6" name="Рисунок 5">
            <a:extLst>
              <a:ext uri="{FF2B5EF4-FFF2-40B4-BE49-F238E27FC236}">
                <a16:creationId xmlns:a16="http://schemas.microsoft.com/office/drawing/2014/main" id="{C4F65524-6A6D-4666-806A-7641ABCD24EA}"/>
              </a:ext>
            </a:extLst>
          </p:cNvPr>
          <p:cNvPicPr>
            <a:picLocks noChangeAspect="1"/>
          </p:cNvPicPr>
          <p:nvPr/>
        </p:nvPicPr>
        <p:blipFill>
          <a:blip r:embed="rId4"/>
          <a:stretch>
            <a:fillRect/>
          </a:stretch>
        </p:blipFill>
        <p:spPr>
          <a:xfrm>
            <a:off x="992799" y="4130880"/>
            <a:ext cx="4373953" cy="2545280"/>
          </a:xfrm>
          <a:prstGeom prst="rect">
            <a:avLst/>
          </a:prstGeom>
        </p:spPr>
      </p:pic>
      <p:pic>
        <p:nvPicPr>
          <p:cNvPr id="7" name="Рисунок 6">
            <a:extLst>
              <a:ext uri="{FF2B5EF4-FFF2-40B4-BE49-F238E27FC236}">
                <a16:creationId xmlns:a16="http://schemas.microsoft.com/office/drawing/2014/main" id="{9C907376-3228-46BA-B457-0A68BDD25A23}"/>
              </a:ext>
            </a:extLst>
          </p:cNvPr>
          <p:cNvPicPr>
            <a:picLocks noChangeAspect="1"/>
          </p:cNvPicPr>
          <p:nvPr/>
        </p:nvPicPr>
        <p:blipFill>
          <a:blip r:embed="rId5"/>
          <a:stretch>
            <a:fillRect/>
          </a:stretch>
        </p:blipFill>
        <p:spPr>
          <a:xfrm>
            <a:off x="6527796" y="1313042"/>
            <a:ext cx="4373952" cy="2545280"/>
          </a:xfrm>
          <a:prstGeom prst="rect">
            <a:avLst/>
          </a:prstGeom>
        </p:spPr>
      </p:pic>
      <p:pic>
        <p:nvPicPr>
          <p:cNvPr id="8" name="Рисунок 7">
            <a:extLst>
              <a:ext uri="{FF2B5EF4-FFF2-40B4-BE49-F238E27FC236}">
                <a16:creationId xmlns:a16="http://schemas.microsoft.com/office/drawing/2014/main" id="{018D9752-2CD8-47F6-80BD-F36C1C98C2CD}"/>
              </a:ext>
            </a:extLst>
          </p:cNvPr>
          <p:cNvPicPr>
            <a:picLocks noChangeAspect="1"/>
          </p:cNvPicPr>
          <p:nvPr/>
        </p:nvPicPr>
        <p:blipFill>
          <a:blip r:embed="rId6"/>
          <a:stretch>
            <a:fillRect/>
          </a:stretch>
        </p:blipFill>
        <p:spPr>
          <a:xfrm>
            <a:off x="6527796" y="4130881"/>
            <a:ext cx="4457168" cy="2545279"/>
          </a:xfrm>
          <a:prstGeom prst="rect">
            <a:avLst/>
          </a:prstGeom>
        </p:spPr>
      </p:pic>
    </p:spTree>
    <p:extLst>
      <p:ext uri="{BB962C8B-B14F-4D97-AF65-F5344CB8AC3E}">
        <p14:creationId xmlns:p14="http://schemas.microsoft.com/office/powerpoint/2010/main" val="3499850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538649"/>
            <a:ext cx="9745589" cy="6319351"/>
          </a:xfrm>
          <a:prstGeom prst="rect">
            <a:avLst/>
          </a:prstGeom>
        </p:spPr>
        <p:txBody>
          <a:bodyPr lIns="91440" tIns="45720" rIns="91440" bIns="45720" anchor="t"/>
          <a:lstStyle/>
          <a:p>
            <a:endParaRPr lang="en-US" sz="2000" dirty="0">
              <a:latin typeface="Abadi" panose="020B0604020104020204" pitchFamily="34" charset="0"/>
            </a:endParaRPr>
          </a:p>
          <a:p>
            <a:endParaRPr lang="en-US" sz="2000" dirty="0">
              <a:latin typeface="Abadi" panose="020B0604020104020204" pitchFamily="34" charset="0"/>
            </a:endParaRPr>
          </a:p>
          <a:p>
            <a:r>
              <a:rPr lang="en-US" sz="2000" dirty="0">
                <a:latin typeface="Abadi" panose="020B0604020104020204" pitchFamily="34" charset="0"/>
              </a:rPr>
              <a:t>Display the names of the unique launch sites in the space mission</a:t>
            </a:r>
          </a:p>
          <a:p>
            <a:pPr marL="0" indent="0">
              <a:buNone/>
            </a:pPr>
            <a:endParaRPr lang="en-US" sz="2000" b="1" dirty="0">
              <a:latin typeface="Abadi" panose="020B0604020104020204" pitchFamily="34" charset="0"/>
            </a:endParaRPr>
          </a:p>
          <a:p>
            <a:r>
              <a:rPr lang="en-US" sz="2000" dirty="0">
                <a:latin typeface="Abadi" panose="020B0604020104020204" pitchFamily="34" charset="0"/>
              </a:rPr>
              <a:t>Display 5 records where launch sites begin with the string 'CCA</a:t>
            </a:r>
            <a:endParaRPr lang="en-US" sz="2000" dirty="0"/>
          </a:p>
          <a:p>
            <a:endParaRPr lang="en-US" sz="2000" dirty="0">
              <a:latin typeface="Abadi" panose="020B0604020104020204" pitchFamily="34" charset="0"/>
            </a:endParaRPr>
          </a:p>
          <a:p>
            <a:r>
              <a:rPr lang="en-US" sz="2000" dirty="0">
                <a:latin typeface="Abadi" panose="020B0604020104020204" pitchFamily="34" charset="0"/>
              </a:rPr>
              <a:t>Display the total payload mass carried by boosters launched by NASA (CRS)</a:t>
            </a:r>
          </a:p>
          <a:p>
            <a:endParaRPr lang="en-US" sz="2000" dirty="0">
              <a:latin typeface="Abadi" panose="020B0604020104020204" pitchFamily="34" charset="0"/>
            </a:endParaRPr>
          </a:p>
          <a:p>
            <a:r>
              <a:rPr lang="en-US" sz="2000" dirty="0">
                <a:latin typeface="Abadi" panose="020B0604020104020204" pitchFamily="34" charset="0"/>
              </a:rPr>
              <a:t>Display average payload mass carried by booster version F9 v1.1</a:t>
            </a:r>
          </a:p>
          <a:p>
            <a:endParaRPr lang="en-US" dirty="0"/>
          </a:p>
          <a:p>
            <a:r>
              <a:rPr lang="en-US" sz="2000" dirty="0">
                <a:latin typeface="Abadi" panose="020B0604020104020204" pitchFamily="34" charset="0"/>
              </a:rPr>
              <a:t>List the date when the first </a:t>
            </a:r>
            <a:r>
              <a:rPr lang="en-US" sz="2000" dirty="0" err="1">
                <a:latin typeface="Abadi" panose="020B0604020104020204" pitchFamily="34" charset="0"/>
              </a:rPr>
              <a:t>succesful</a:t>
            </a:r>
            <a:r>
              <a:rPr lang="en-US" sz="2000" dirty="0">
                <a:latin typeface="Abadi" panose="020B0604020104020204" pitchFamily="34" charset="0"/>
              </a:rPr>
              <a:t> landing outcome in ground pad was </a:t>
            </a:r>
            <a:r>
              <a:rPr lang="en-US" sz="2000" dirty="0" err="1">
                <a:latin typeface="Abadi" panose="020B0604020104020204" pitchFamily="34" charset="0"/>
              </a:rPr>
              <a:t>acheived</a:t>
            </a:r>
            <a:r>
              <a:rPr lang="en-US" sz="2000" dirty="0">
                <a:latin typeface="Abadi" panose="020B0604020104020204" pitchFamily="34" charset="0"/>
              </a:rPr>
              <a:t>.</a:t>
            </a:r>
          </a:p>
          <a:p>
            <a:endParaRPr lang="en-US" dirty="0"/>
          </a:p>
          <a:p>
            <a:r>
              <a:rPr lang="en-US" sz="2000" dirty="0">
                <a:latin typeface="Abadi" panose="020B0604020104020204" pitchFamily="34" charset="0"/>
              </a:rPr>
              <a:t>List the names of the boosters which have success in drone ship and have payload mass greater than 4000 but less than 6000</a:t>
            </a:r>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pic>
        <p:nvPicPr>
          <p:cNvPr id="7" name="Рисунок 6">
            <a:extLst>
              <a:ext uri="{FF2B5EF4-FFF2-40B4-BE49-F238E27FC236}">
                <a16:creationId xmlns:a16="http://schemas.microsoft.com/office/drawing/2014/main" id="{E8D9D021-9FE4-4E52-8C40-BF4925006533}"/>
              </a:ext>
            </a:extLst>
          </p:cNvPr>
          <p:cNvPicPr>
            <a:picLocks noChangeAspect="1"/>
          </p:cNvPicPr>
          <p:nvPr/>
        </p:nvPicPr>
        <p:blipFill>
          <a:blip r:embed="rId3"/>
          <a:stretch>
            <a:fillRect/>
          </a:stretch>
        </p:blipFill>
        <p:spPr>
          <a:xfrm>
            <a:off x="1064168" y="1681382"/>
            <a:ext cx="6953559" cy="471597"/>
          </a:xfrm>
          <a:prstGeom prst="rect">
            <a:avLst/>
          </a:prstGeom>
        </p:spPr>
      </p:pic>
      <p:pic>
        <p:nvPicPr>
          <p:cNvPr id="8" name="Рисунок 7">
            <a:extLst>
              <a:ext uri="{FF2B5EF4-FFF2-40B4-BE49-F238E27FC236}">
                <a16:creationId xmlns:a16="http://schemas.microsoft.com/office/drawing/2014/main" id="{EE018047-15DD-4D37-A067-C4FBE48A2C34}"/>
              </a:ext>
            </a:extLst>
          </p:cNvPr>
          <p:cNvPicPr>
            <a:picLocks noChangeAspect="1"/>
          </p:cNvPicPr>
          <p:nvPr/>
        </p:nvPicPr>
        <p:blipFill>
          <a:blip r:embed="rId4"/>
          <a:stretch>
            <a:fillRect/>
          </a:stretch>
        </p:blipFill>
        <p:spPr>
          <a:xfrm>
            <a:off x="1064168" y="2480822"/>
            <a:ext cx="6507510" cy="471597"/>
          </a:xfrm>
          <a:prstGeom prst="rect">
            <a:avLst/>
          </a:prstGeom>
        </p:spPr>
      </p:pic>
      <p:pic>
        <p:nvPicPr>
          <p:cNvPr id="9" name="Рисунок 8">
            <a:extLst>
              <a:ext uri="{FF2B5EF4-FFF2-40B4-BE49-F238E27FC236}">
                <a16:creationId xmlns:a16="http://schemas.microsoft.com/office/drawing/2014/main" id="{6D946710-573B-4395-9341-16DD507CBE4F}"/>
              </a:ext>
            </a:extLst>
          </p:cNvPr>
          <p:cNvPicPr>
            <a:picLocks noChangeAspect="1"/>
          </p:cNvPicPr>
          <p:nvPr/>
        </p:nvPicPr>
        <p:blipFill>
          <a:blip r:embed="rId5"/>
          <a:stretch>
            <a:fillRect/>
          </a:stretch>
        </p:blipFill>
        <p:spPr>
          <a:xfrm>
            <a:off x="1064167" y="3250355"/>
            <a:ext cx="7186283" cy="521355"/>
          </a:xfrm>
          <a:prstGeom prst="rect">
            <a:avLst/>
          </a:prstGeom>
        </p:spPr>
      </p:pic>
      <p:pic>
        <p:nvPicPr>
          <p:cNvPr id="10" name="Рисунок 9">
            <a:extLst>
              <a:ext uri="{FF2B5EF4-FFF2-40B4-BE49-F238E27FC236}">
                <a16:creationId xmlns:a16="http://schemas.microsoft.com/office/drawing/2014/main" id="{A553A20C-99F1-4132-819F-6D6BC15A7FB8}"/>
              </a:ext>
            </a:extLst>
          </p:cNvPr>
          <p:cNvPicPr>
            <a:picLocks noChangeAspect="1"/>
          </p:cNvPicPr>
          <p:nvPr/>
        </p:nvPicPr>
        <p:blipFill>
          <a:blip r:embed="rId6"/>
          <a:stretch>
            <a:fillRect/>
          </a:stretch>
        </p:blipFill>
        <p:spPr>
          <a:xfrm>
            <a:off x="1064168" y="4049796"/>
            <a:ext cx="8068681" cy="616527"/>
          </a:xfrm>
          <a:prstGeom prst="rect">
            <a:avLst/>
          </a:prstGeom>
        </p:spPr>
      </p:pic>
      <p:pic>
        <p:nvPicPr>
          <p:cNvPr id="11" name="Рисунок 10">
            <a:extLst>
              <a:ext uri="{FF2B5EF4-FFF2-40B4-BE49-F238E27FC236}">
                <a16:creationId xmlns:a16="http://schemas.microsoft.com/office/drawing/2014/main" id="{0CA31721-7846-44FD-BF67-AD19D378DD02}"/>
              </a:ext>
            </a:extLst>
          </p:cNvPr>
          <p:cNvPicPr>
            <a:picLocks noChangeAspect="1"/>
          </p:cNvPicPr>
          <p:nvPr/>
        </p:nvPicPr>
        <p:blipFill>
          <a:blip r:embed="rId7"/>
          <a:stretch>
            <a:fillRect/>
          </a:stretch>
        </p:blipFill>
        <p:spPr>
          <a:xfrm>
            <a:off x="1064168" y="5019904"/>
            <a:ext cx="7957169" cy="574880"/>
          </a:xfrm>
          <a:prstGeom prst="rect">
            <a:avLst/>
          </a:prstGeom>
        </p:spPr>
      </p:pic>
      <p:pic>
        <p:nvPicPr>
          <p:cNvPr id="12" name="Рисунок 11">
            <a:extLst>
              <a:ext uri="{FF2B5EF4-FFF2-40B4-BE49-F238E27FC236}">
                <a16:creationId xmlns:a16="http://schemas.microsoft.com/office/drawing/2014/main" id="{B0E8310C-CFEE-48F7-BECE-86327E230CF5}"/>
              </a:ext>
            </a:extLst>
          </p:cNvPr>
          <p:cNvPicPr>
            <a:picLocks noChangeAspect="1"/>
          </p:cNvPicPr>
          <p:nvPr/>
        </p:nvPicPr>
        <p:blipFill>
          <a:blip r:embed="rId8"/>
          <a:stretch>
            <a:fillRect/>
          </a:stretch>
        </p:blipFill>
        <p:spPr>
          <a:xfrm>
            <a:off x="1064168" y="6172471"/>
            <a:ext cx="8994232" cy="574880"/>
          </a:xfrm>
          <a:prstGeom prst="rect">
            <a:avLst/>
          </a:prstGeom>
        </p:spPr>
      </p:pic>
    </p:spTree>
    <p:extLst>
      <p:ext uri="{BB962C8B-B14F-4D97-AF65-F5344CB8AC3E}">
        <p14:creationId xmlns:p14="http://schemas.microsoft.com/office/powerpoint/2010/main" val="15787263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15844"/>
            <a:ext cx="9745589" cy="5319132"/>
          </a:xfrm>
          <a:prstGeom prst="rect">
            <a:avLst/>
          </a:prstGeom>
        </p:spPr>
        <p:txBody>
          <a:bodyPr lIns="91440" tIns="45720" rIns="91440" bIns="45720" anchor="t"/>
          <a:lstStyle/>
          <a:p>
            <a:r>
              <a:rPr lang="en-US" sz="2000" dirty="0">
                <a:latin typeface="Abadi" panose="020B0604020104020204" pitchFamily="34" charset="0"/>
              </a:rPr>
              <a:t>List the total number of successful and failure mission outcomes</a:t>
            </a:r>
          </a:p>
          <a:p>
            <a:pPr marL="0" indent="0">
              <a:buNone/>
            </a:pPr>
            <a:endParaRPr lang="en-US" sz="2000" b="1" dirty="0">
              <a:latin typeface="Abadi" panose="020B0604020104020204" pitchFamily="34" charset="0"/>
            </a:endParaRPr>
          </a:p>
          <a:p>
            <a:r>
              <a:rPr lang="en-US" sz="2000" dirty="0">
                <a:latin typeface="Abadi" panose="020B0604020104020204" pitchFamily="34" charset="0"/>
              </a:rPr>
              <a:t>List the names of the </a:t>
            </a:r>
            <a:r>
              <a:rPr lang="en-US" sz="2000" dirty="0" err="1">
                <a:latin typeface="Abadi" panose="020B0604020104020204" pitchFamily="34" charset="0"/>
              </a:rPr>
              <a:t>booster_versions</a:t>
            </a:r>
            <a:r>
              <a:rPr lang="en-US" sz="2000" dirty="0">
                <a:latin typeface="Abadi" panose="020B0604020104020204" pitchFamily="34" charset="0"/>
              </a:rPr>
              <a:t> which have carried the maximum payload mass. Use a subquery</a:t>
            </a:r>
          </a:p>
          <a:p>
            <a:endParaRPr lang="en-US" sz="2000" dirty="0">
              <a:latin typeface="Abadi" panose="020B0604020104020204" pitchFamily="34" charset="0"/>
            </a:endParaRPr>
          </a:p>
          <a:p>
            <a:r>
              <a:rPr lang="en-US" sz="2000" dirty="0">
                <a:latin typeface="Abadi" panose="020B0604020104020204" pitchFamily="34" charset="0"/>
              </a:rPr>
              <a:t>List the records which will display the month names, failure </a:t>
            </a:r>
            <a:r>
              <a:rPr lang="en-US" sz="2000" dirty="0" err="1">
                <a:latin typeface="Abadi" panose="020B0604020104020204" pitchFamily="34" charset="0"/>
              </a:rPr>
              <a:t>landing_outcomes</a:t>
            </a:r>
            <a:r>
              <a:rPr lang="en-US" sz="2000" dirty="0">
                <a:latin typeface="Abadi" panose="020B0604020104020204" pitchFamily="34" charset="0"/>
              </a:rPr>
              <a:t> in drone ship ,booster versions, </a:t>
            </a:r>
            <a:r>
              <a:rPr lang="en-US" sz="2000" dirty="0" err="1">
                <a:latin typeface="Abadi" panose="020B0604020104020204" pitchFamily="34" charset="0"/>
              </a:rPr>
              <a:t>launch_site</a:t>
            </a:r>
            <a:r>
              <a:rPr lang="en-US" sz="2000" dirty="0">
                <a:latin typeface="Abadi" panose="020B0604020104020204" pitchFamily="34" charset="0"/>
              </a:rPr>
              <a:t> for the months in year 2015.</a:t>
            </a:r>
          </a:p>
          <a:p>
            <a:endParaRPr lang="en-US" sz="2000" dirty="0">
              <a:latin typeface="Abadi" panose="020B0604020104020204" pitchFamily="34" charset="0"/>
            </a:endParaRPr>
          </a:p>
          <a:p>
            <a:r>
              <a:rPr lang="en-US" sz="2000" dirty="0">
                <a:latin typeface="Abadi" panose="020B0604020104020204" pitchFamily="34" charset="0"/>
              </a:rPr>
              <a:t>Rank the count of landing outcomes (such as Failure (drone ship) or Success (ground pad)) between the date 2010-06-04 and 2017-03-20, in descending order.</a:t>
            </a:r>
          </a:p>
          <a:p>
            <a:pPr marL="0" indent="0">
              <a:buNone/>
            </a:pPr>
            <a:endParaRPr lang="en-US" dirty="0"/>
          </a:p>
          <a:p>
            <a:pPr>
              <a:lnSpc>
                <a:spcPct val="100000"/>
              </a:lnSpc>
              <a:spcBef>
                <a:spcPts val="1400"/>
              </a:spcBef>
            </a:pPr>
            <a:r>
              <a:rPr lang="en-US" sz="2000" dirty="0">
                <a:solidFill>
                  <a:schemeClr val="accent3">
                    <a:lumMod val="25000"/>
                  </a:schemeClr>
                </a:solidFill>
                <a:latin typeface="Abadi" panose="020B0604020104020204" pitchFamily="34" charset="0"/>
              </a:rPr>
              <a:t>The GitHub URL of completed EDA with SQL notebook: </a:t>
            </a:r>
            <a:r>
              <a:rPr lang="en-US" sz="2000" dirty="0">
                <a:solidFill>
                  <a:schemeClr val="accent3">
                    <a:lumMod val="25000"/>
                  </a:schemeClr>
                </a:solidFill>
                <a:latin typeface="Abadi" panose="020B0604020104020204" pitchFamily="34" charset="0"/>
                <a:hlinkClick r:id="rId3"/>
              </a:rPr>
              <a:t>https://github.com/Anastasiia-Che/Assignment-SQL-Notebook/blob/main/jupyter-labs-eda-sql-coursera_sqllite.ipynb</a:t>
            </a:r>
            <a:endParaRPr lang="en-US" sz="2000" dirty="0">
              <a:solidFill>
                <a:schemeClr val="accent3">
                  <a:lumMod val="25000"/>
                </a:schemeClr>
              </a:solidFill>
              <a:latin typeface="Abadi" panose="020B0604020104020204" pitchFamily="34" charset="0"/>
            </a:endParaRPr>
          </a:p>
          <a:p>
            <a:pPr>
              <a:lnSpc>
                <a:spcPct val="100000"/>
              </a:lnSpc>
              <a:spcBef>
                <a:spcPts val="1400"/>
              </a:spcBef>
            </a:pPr>
            <a:endParaRPr lang="en-US" sz="2000" dirty="0">
              <a:solidFill>
                <a:schemeClr val="accent3">
                  <a:lumMod val="25000"/>
                </a:schemeClr>
              </a:solidFill>
              <a:latin typeface="Abadi" panose="020B0604020104020204" pitchFamily="34" charset="0"/>
            </a:endParaRPr>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pic>
        <p:nvPicPr>
          <p:cNvPr id="2" name="Рисунок 1">
            <a:extLst>
              <a:ext uri="{FF2B5EF4-FFF2-40B4-BE49-F238E27FC236}">
                <a16:creationId xmlns:a16="http://schemas.microsoft.com/office/drawing/2014/main" id="{F1A3A5A0-29E7-4595-A559-D38246007E35}"/>
              </a:ext>
            </a:extLst>
          </p:cNvPr>
          <p:cNvPicPr>
            <a:picLocks noChangeAspect="1"/>
          </p:cNvPicPr>
          <p:nvPr/>
        </p:nvPicPr>
        <p:blipFill>
          <a:blip r:embed="rId4"/>
          <a:stretch>
            <a:fillRect/>
          </a:stretch>
        </p:blipFill>
        <p:spPr>
          <a:xfrm>
            <a:off x="1064167" y="1637868"/>
            <a:ext cx="9451431" cy="416977"/>
          </a:xfrm>
          <a:prstGeom prst="rect">
            <a:avLst/>
          </a:prstGeom>
        </p:spPr>
      </p:pic>
      <p:pic>
        <p:nvPicPr>
          <p:cNvPr id="6" name="Рисунок 5">
            <a:extLst>
              <a:ext uri="{FF2B5EF4-FFF2-40B4-BE49-F238E27FC236}">
                <a16:creationId xmlns:a16="http://schemas.microsoft.com/office/drawing/2014/main" id="{80BD6514-ED83-4659-91DF-AC29F97B8779}"/>
              </a:ext>
            </a:extLst>
          </p:cNvPr>
          <p:cNvPicPr>
            <a:picLocks noChangeAspect="1"/>
          </p:cNvPicPr>
          <p:nvPr/>
        </p:nvPicPr>
        <p:blipFill>
          <a:blip r:embed="rId5"/>
          <a:stretch>
            <a:fillRect/>
          </a:stretch>
        </p:blipFill>
        <p:spPr>
          <a:xfrm>
            <a:off x="1064167" y="2740789"/>
            <a:ext cx="9116896" cy="416977"/>
          </a:xfrm>
          <a:prstGeom prst="rect">
            <a:avLst/>
          </a:prstGeom>
        </p:spPr>
      </p:pic>
      <p:pic>
        <p:nvPicPr>
          <p:cNvPr id="13" name="Рисунок 12">
            <a:extLst>
              <a:ext uri="{FF2B5EF4-FFF2-40B4-BE49-F238E27FC236}">
                <a16:creationId xmlns:a16="http://schemas.microsoft.com/office/drawing/2014/main" id="{A8FFA8CA-2770-45E0-8B5C-432BD3D5E014}"/>
              </a:ext>
            </a:extLst>
          </p:cNvPr>
          <p:cNvPicPr>
            <a:picLocks noChangeAspect="1"/>
          </p:cNvPicPr>
          <p:nvPr/>
        </p:nvPicPr>
        <p:blipFill>
          <a:blip r:embed="rId6"/>
          <a:stretch>
            <a:fillRect/>
          </a:stretch>
        </p:blipFill>
        <p:spPr>
          <a:xfrm>
            <a:off x="1064167" y="3843710"/>
            <a:ext cx="9116896" cy="455286"/>
          </a:xfrm>
          <a:prstGeom prst="rect">
            <a:avLst/>
          </a:prstGeom>
        </p:spPr>
      </p:pic>
      <p:pic>
        <p:nvPicPr>
          <p:cNvPr id="14" name="Рисунок 13">
            <a:extLst>
              <a:ext uri="{FF2B5EF4-FFF2-40B4-BE49-F238E27FC236}">
                <a16:creationId xmlns:a16="http://schemas.microsoft.com/office/drawing/2014/main" id="{A50FEF84-4BE0-4C18-919D-464AE30ACD34}"/>
              </a:ext>
            </a:extLst>
          </p:cNvPr>
          <p:cNvPicPr>
            <a:picLocks noChangeAspect="1"/>
          </p:cNvPicPr>
          <p:nvPr/>
        </p:nvPicPr>
        <p:blipFill>
          <a:blip r:embed="rId7"/>
          <a:stretch>
            <a:fillRect/>
          </a:stretch>
        </p:blipFill>
        <p:spPr>
          <a:xfrm>
            <a:off x="1064166" y="4884343"/>
            <a:ext cx="9339921" cy="489251"/>
          </a:xfrm>
          <a:prstGeom prst="rect">
            <a:avLst/>
          </a:prstGeom>
        </p:spPr>
      </p:pic>
    </p:spTree>
    <p:extLst>
      <p:ext uri="{BB962C8B-B14F-4D97-AF65-F5344CB8AC3E}">
        <p14:creationId xmlns:p14="http://schemas.microsoft.com/office/powerpoint/2010/main" val="16659515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427355"/>
            <a:ext cx="10515600" cy="5274527"/>
          </a:xfrm>
          <a:prstGeom prst="rect">
            <a:avLst/>
          </a:prstGeom>
        </p:spPr>
        <p:txBody>
          <a:bodyPr>
            <a:normAutofit/>
          </a:bodyPr>
          <a:lstStyle/>
          <a:p>
            <a:pPr>
              <a:lnSpc>
                <a:spcPct val="100000"/>
              </a:lnSpc>
              <a:spcBef>
                <a:spcPts val="600"/>
              </a:spcBef>
            </a:pPr>
            <a:r>
              <a:rPr lang="en-US" sz="2200" dirty="0">
                <a:solidFill>
                  <a:schemeClr val="accent3">
                    <a:lumMod val="25000"/>
                  </a:schemeClr>
                </a:solidFill>
                <a:latin typeface="Abadi" panose="020B0604020104020204" pitchFamily="34" charset="0"/>
              </a:rPr>
              <a:t>Created folium map to marked all the launch sites, and created map objects such as markers, circles, lines to mark the success or failure of launches for each launch site. </a:t>
            </a:r>
          </a:p>
          <a:p>
            <a:pPr>
              <a:lnSpc>
                <a:spcPct val="100000"/>
              </a:lnSpc>
              <a:spcBef>
                <a:spcPts val="600"/>
              </a:spcBef>
              <a:buFont typeface="Abadi" panose="020B0604020104020204" pitchFamily="34" charset="0"/>
              <a:buChar char="-"/>
            </a:pPr>
            <a:r>
              <a:rPr lang="en-US" sz="2200" dirty="0">
                <a:solidFill>
                  <a:schemeClr val="accent3">
                    <a:lumMod val="25000"/>
                  </a:schemeClr>
                </a:solidFill>
                <a:latin typeface="Abadi" panose="020B0604020104020204" pitchFamily="34" charset="0"/>
              </a:rPr>
              <a:t>Markers indicate points like launch sites.</a:t>
            </a:r>
          </a:p>
          <a:p>
            <a:pPr>
              <a:lnSpc>
                <a:spcPct val="100000"/>
              </a:lnSpc>
              <a:spcBef>
                <a:spcPts val="600"/>
              </a:spcBef>
              <a:buFont typeface="Abadi" panose="020B0604020104020204" pitchFamily="34" charset="0"/>
              <a:buChar char="-"/>
            </a:pPr>
            <a:r>
              <a:rPr lang="en-US" sz="2200" dirty="0">
                <a:solidFill>
                  <a:schemeClr val="accent3">
                    <a:lumMod val="25000"/>
                  </a:schemeClr>
                </a:solidFill>
                <a:latin typeface="Abadi" panose="020B0604020104020204" pitchFamily="34" charset="0"/>
              </a:rPr>
              <a:t>Circles indicate highlighted areas around specific coordinates, like NASA Johnson Space Center.</a:t>
            </a:r>
          </a:p>
          <a:p>
            <a:pPr>
              <a:lnSpc>
                <a:spcPct val="100000"/>
              </a:lnSpc>
              <a:spcBef>
                <a:spcPts val="600"/>
              </a:spcBef>
              <a:buFont typeface="Abadi" panose="020B0604020104020204" pitchFamily="34" charset="0"/>
              <a:buChar char="-"/>
            </a:pPr>
            <a:r>
              <a:rPr lang="en-US" sz="2200" dirty="0">
                <a:solidFill>
                  <a:schemeClr val="accent3">
                    <a:lumMod val="25000"/>
                  </a:schemeClr>
                </a:solidFill>
                <a:latin typeface="Abadi" panose="020B0604020104020204" pitchFamily="34" charset="0"/>
              </a:rPr>
              <a:t>Marker clusters indicates groups of events in each coordinate, like launches in a launch site.</a:t>
            </a:r>
          </a:p>
          <a:p>
            <a:pPr>
              <a:lnSpc>
                <a:spcPct val="100000"/>
              </a:lnSpc>
              <a:spcBef>
                <a:spcPts val="600"/>
              </a:spcBef>
              <a:buFont typeface="Abadi" panose="020B0604020104020204" pitchFamily="34" charset="0"/>
              <a:buChar char="-"/>
            </a:pPr>
            <a:r>
              <a:rPr lang="en-US" sz="2200" dirty="0">
                <a:solidFill>
                  <a:schemeClr val="accent3">
                    <a:lumMod val="25000"/>
                  </a:schemeClr>
                </a:solidFill>
                <a:latin typeface="Abadi" panose="020B0604020104020204" pitchFamily="34" charset="0"/>
              </a:rPr>
              <a:t>Lines are used to indicate distances between two coordinates.</a:t>
            </a:r>
          </a:p>
          <a:p>
            <a:pPr>
              <a:lnSpc>
                <a:spcPct val="100000"/>
              </a:lnSpc>
              <a:spcBef>
                <a:spcPts val="1400"/>
              </a:spcBef>
            </a:pPr>
            <a:r>
              <a:rPr lang="en-US" sz="2200" dirty="0">
                <a:solidFill>
                  <a:schemeClr val="accent3">
                    <a:lumMod val="25000"/>
                  </a:schemeClr>
                </a:solidFill>
                <a:latin typeface="Abadi" panose="020B0604020104020204" pitchFamily="34" charset="0"/>
              </a:rPr>
              <a:t>Created a launch set outcomes (failure=0 or success=1).</a:t>
            </a:r>
          </a:p>
          <a:p>
            <a:pPr>
              <a:lnSpc>
                <a:spcPct val="100000"/>
              </a:lnSpc>
              <a:spcBef>
                <a:spcPts val="1400"/>
              </a:spcBef>
            </a:pPr>
            <a:r>
              <a:rPr lang="en-US" sz="2200" dirty="0">
                <a:solidFill>
                  <a:schemeClr val="accent3">
                    <a:lumMod val="25000"/>
                  </a:schemeClr>
                </a:solidFill>
                <a:latin typeface="Abadi" panose="020B0604020104020204" pitchFamily="34" charset="0"/>
              </a:rPr>
              <a:t>The GitHub URL of completed interactive map with Folium map: </a:t>
            </a:r>
            <a:r>
              <a:rPr lang="en-US" sz="2200" dirty="0">
                <a:solidFill>
                  <a:schemeClr val="accent3">
                    <a:lumMod val="25000"/>
                  </a:schemeClr>
                </a:solidFill>
                <a:latin typeface="Abadi" panose="020B0604020104020204" pitchFamily="34" charset="0"/>
                <a:hlinkClick r:id="rId3"/>
              </a:rPr>
              <a:t>https://github.com/Anastasiia-Che/Hands-on-Lab-Interactive-Visual-Analytics-with-Folium-lab/blob/main/lab_jupyter_launch_site_location.ipynb</a:t>
            </a: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71961"/>
            <a:ext cx="9745589" cy="4705002"/>
          </a:xfrm>
          <a:prstGeom prst="rect">
            <a:avLst/>
          </a:prstGeom>
        </p:spPr>
        <p:txBody>
          <a:bodyPr vert="horz" lIns="91440" tIns="45720" rIns="91440" bIns="45720" rtlCol="0" anchor="t">
            <a:normAutofit fontScale="25000" lnSpcReduction="20000"/>
          </a:bodyPr>
          <a:lstStyle/>
          <a:p>
            <a:pPr marL="0" indent="0">
              <a:lnSpc>
                <a:spcPct val="100000"/>
              </a:lnSpc>
              <a:spcBef>
                <a:spcPts val="600"/>
              </a:spcBef>
              <a:buNone/>
            </a:pPr>
            <a:r>
              <a:rPr lang="en-US" sz="8800" dirty="0">
                <a:solidFill>
                  <a:schemeClr val="accent3">
                    <a:lumMod val="25000"/>
                  </a:schemeClr>
                </a:solidFill>
                <a:latin typeface="Abadi" panose="020B0604020104020204" pitchFamily="34" charset="0"/>
              </a:rPr>
              <a:t>Built an interactive dashboard application with </a:t>
            </a:r>
            <a:r>
              <a:rPr lang="en-US" sz="8800" dirty="0" err="1">
                <a:solidFill>
                  <a:schemeClr val="accent3">
                    <a:lumMod val="25000"/>
                  </a:schemeClr>
                </a:solidFill>
                <a:latin typeface="Abadi" panose="020B0604020104020204" pitchFamily="34" charset="0"/>
              </a:rPr>
              <a:t>Plotly</a:t>
            </a:r>
            <a:r>
              <a:rPr lang="en-US" sz="8800" dirty="0">
                <a:solidFill>
                  <a:schemeClr val="accent3">
                    <a:lumMod val="25000"/>
                  </a:schemeClr>
                </a:solidFill>
                <a:latin typeface="Abadi" panose="020B0604020104020204" pitchFamily="34" charset="0"/>
              </a:rPr>
              <a:t> dash by:</a:t>
            </a:r>
          </a:p>
          <a:p>
            <a:pPr>
              <a:lnSpc>
                <a:spcPct val="100000"/>
              </a:lnSpc>
              <a:spcBef>
                <a:spcPts val="600"/>
              </a:spcBef>
            </a:pPr>
            <a:r>
              <a:rPr lang="en-US" sz="8800" dirty="0">
                <a:solidFill>
                  <a:schemeClr val="accent3">
                    <a:lumMod val="25000"/>
                  </a:schemeClr>
                </a:solidFill>
                <a:latin typeface="Abadi" panose="020B0604020104020204" pitchFamily="34" charset="0"/>
              </a:rPr>
              <a:t>Adding a Launch Site Drop-down Input Component.</a:t>
            </a:r>
          </a:p>
          <a:p>
            <a:pPr>
              <a:lnSpc>
                <a:spcPct val="100000"/>
              </a:lnSpc>
              <a:spcBef>
                <a:spcPts val="600"/>
              </a:spcBef>
            </a:pPr>
            <a:r>
              <a:rPr lang="en-US" sz="8800" dirty="0">
                <a:solidFill>
                  <a:schemeClr val="accent3">
                    <a:lumMod val="25000"/>
                  </a:schemeClr>
                </a:solidFill>
                <a:latin typeface="Abadi" panose="020B0604020104020204" pitchFamily="34" charset="0"/>
              </a:rPr>
              <a:t>Adding a callback function to render success-pie-chart based on selected site dropdown.</a:t>
            </a:r>
          </a:p>
          <a:p>
            <a:pPr>
              <a:lnSpc>
                <a:spcPct val="100000"/>
              </a:lnSpc>
              <a:spcBef>
                <a:spcPts val="600"/>
              </a:spcBef>
            </a:pPr>
            <a:r>
              <a:rPr lang="en-US" sz="8800" dirty="0">
                <a:solidFill>
                  <a:schemeClr val="accent3">
                    <a:lumMod val="25000"/>
                  </a:schemeClr>
                </a:solidFill>
                <a:latin typeface="Abadi" panose="020B0604020104020204" pitchFamily="34" charset="0"/>
              </a:rPr>
              <a:t>Adding a Range Slider to Select Payload.</a:t>
            </a:r>
          </a:p>
          <a:p>
            <a:pPr>
              <a:lnSpc>
                <a:spcPct val="100000"/>
              </a:lnSpc>
              <a:spcBef>
                <a:spcPts val="600"/>
              </a:spcBef>
            </a:pPr>
            <a:r>
              <a:rPr lang="en-US" sz="8800" dirty="0">
                <a:solidFill>
                  <a:schemeClr val="accent3">
                    <a:lumMod val="25000"/>
                  </a:schemeClr>
                </a:solidFill>
                <a:latin typeface="Abadi" panose="020B0604020104020204" pitchFamily="34" charset="0"/>
              </a:rPr>
              <a:t>Adding a callback function to render the success-payload-scatter-chart scatter plot.</a:t>
            </a:r>
          </a:p>
          <a:p>
            <a:pPr marL="0" indent="0">
              <a:lnSpc>
                <a:spcPct val="100000"/>
              </a:lnSpc>
              <a:spcBef>
                <a:spcPts val="1400"/>
              </a:spcBef>
              <a:buNone/>
            </a:pPr>
            <a:r>
              <a:rPr lang="en-US" sz="8800" dirty="0">
                <a:solidFill>
                  <a:schemeClr val="accent3">
                    <a:lumMod val="25000"/>
                  </a:schemeClr>
                </a:solidFill>
                <a:latin typeface="Abadi" panose="020B0604020104020204" pitchFamily="34" charset="0"/>
              </a:rPr>
              <a:t>The following graphs and plots were used to visualize data</a:t>
            </a:r>
          </a:p>
          <a:p>
            <a:pPr>
              <a:lnSpc>
                <a:spcPct val="100000"/>
              </a:lnSpc>
              <a:spcBef>
                <a:spcPts val="600"/>
              </a:spcBef>
            </a:pPr>
            <a:r>
              <a:rPr lang="en-US" sz="8800" dirty="0">
                <a:solidFill>
                  <a:schemeClr val="accent3">
                    <a:lumMod val="25000"/>
                  </a:schemeClr>
                </a:solidFill>
                <a:latin typeface="Abadi" panose="020B0604020104020204" pitchFamily="34" charset="0"/>
              </a:rPr>
              <a:t>Percentage of launches by site.</a:t>
            </a:r>
          </a:p>
          <a:p>
            <a:pPr>
              <a:lnSpc>
                <a:spcPct val="100000"/>
              </a:lnSpc>
              <a:spcBef>
                <a:spcPts val="600"/>
              </a:spcBef>
            </a:pPr>
            <a:r>
              <a:rPr lang="en-US" sz="8800" dirty="0">
                <a:solidFill>
                  <a:schemeClr val="accent3">
                    <a:lumMod val="25000"/>
                  </a:schemeClr>
                </a:solidFill>
                <a:latin typeface="Abadi" panose="020B0604020104020204" pitchFamily="34" charset="0"/>
              </a:rPr>
              <a:t>Payload range.</a:t>
            </a:r>
          </a:p>
          <a:p>
            <a:pPr marL="0" indent="0">
              <a:lnSpc>
                <a:spcPct val="100000"/>
              </a:lnSpc>
              <a:spcBef>
                <a:spcPts val="600"/>
              </a:spcBef>
              <a:buNone/>
            </a:pPr>
            <a:r>
              <a:rPr lang="en-US" sz="8800" dirty="0">
                <a:solidFill>
                  <a:schemeClr val="accent3">
                    <a:lumMod val="25000"/>
                  </a:schemeClr>
                </a:solidFill>
                <a:latin typeface="Abadi" panose="020B0604020104020204" pitchFamily="34" charset="0"/>
              </a:rPr>
              <a:t>This combination allowed to quickly analyze the relation between payloads and launch sites, helping to identify where is best place to launch according to payloads.</a:t>
            </a:r>
          </a:p>
          <a:p>
            <a:pPr>
              <a:lnSpc>
                <a:spcPct val="100000"/>
              </a:lnSpc>
              <a:spcBef>
                <a:spcPts val="1400"/>
              </a:spcBef>
            </a:pPr>
            <a:r>
              <a:rPr lang="en-US" sz="8800" dirty="0">
                <a:solidFill>
                  <a:schemeClr val="accent3">
                    <a:lumMod val="25000"/>
                  </a:schemeClr>
                </a:solidFill>
                <a:latin typeface="Abadi" panose="020B0604020104020204" pitchFamily="34" charset="0"/>
              </a:rPr>
              <a:t>The GitHub URL of completed </a:t>
            </a:r>
            <a:r>
              <a:rPr lang="en-US" sz="8800" dirty="0" err="1">
                <a:solidFill>
                  <a:schemeClr val="accent3">
                    <a:lumMod val="25000"/>
                  </a:schemeClr>
                </a:solidFill>
                <a:latin typeface="Abadi" panose="020B0604020104020204" pitchFamily="34" charset="0"/>
              </a:rPr>
              <a:t>Plotly</a:t>
            </a:r>
            <a:r>
              <a:rPr lang="en-US" sz="8800" dirty="0">
                <a:solidFill>
                  <a:schemeClr val="accent3">
                    <a:lumMod val="25000"/>
                  </a:schemeClr>
                </a:solidFill>
                <a:latin typeface="Abadi" panose="020B0604020104020204" pitchFamily="34" charset="0"/>
              </a:rPr>
              <a:t> Dash lab: </a:t>
            </a:r>
            <a:r>
              <a:rPr lang="en-US" sz="8800" dirty="0">
                <a:solidFill>
                  <a:schemeClr val="accent3">
                    <a:lumMod val="25000"/>
                  </a:schemeClr>
                </a:solidFill>
                <a:latin typeface="Abadi" panose="020B0604020104020204" pitchFamily="34" charset="0"/>
                <a:hlinkClick r:id="rId3"/>
              </a:rPr>
              <a:t>https://github.com/Anastasiia-Che/Hands-on-Lab-Build-an-Interactive-Dashboard-with-Ploty-Dash</a:t>
            </a:r>
            <a:endParaRPr lang="en-US" sz="88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6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71961"/>
            <a:ext cx="9745589" cy="4705002"/>
          </a:xfrm>
          <a:prstGeom prst="rect">
            <a:avLst/>
          </a:prstGeom>
        </p:spPr>
        <p:txBody>
          <a:bodyPr vert="horz" lIns="91440" tIns="45720" rIns="91440" bIns="45720" rtlCol="0" anchor="t">
            <a:normAutofit/>
          </a:bodyPr>
          <a:lstStyle/>
          <a:p>
            <a:pPr marL="0" indent="0">
              <a:lnSpc>
                <a:spcPct val="100000"/>
              </a:lnSpc>
              <a:spcBef>
                <a:spcPts val="1400"/>
              </a:spcBef>
              <a:buNone/>
            </a:pPr>
            <a:endParaRPr lang="en-US" sz="6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SpaceX Dash App</a:t>
            </a:r>
          </a:p>
        </p:txBody>
      </p:sp>
      <p:pic>
        <p:nvPicPr>
          <p:cNvPr id="2" name="Рисунок 1">
            <a:extLst>
              <a:ext uri="{FF2B5EF4-FFF2-40B4-BE49-F238E27FC236}">
                <a16:creationId xmlns:a16="http://schemas.microsoft.com/office/drawing/2014/main" id="{38EDB2A2-4007-44BE-99A7-22B51A9C6796}"/>
              </a:ext>
            </a:extLst>
          </p:cNvPr>
          <p:cNvPicPr>
            <a:picLocks noChangeAspect="1"/>
          </p:cNvPicPr>
          <p:nvPr/>
        </p:nvPicPr>
        <p:blipFill>
          <a:blip r:embed="rId3"/>
          <a:stretch>
            <a:fillRect/>
          </a:stretch>
        </p:blipFill>
        <p:spPr>
          <a:xfrm>
            <a:off x="1460043" y="1471961"/>
            <a:ext cx="8636803" cy="4705002"/>
          </a:xfrm>
          <a:prstGeom prst="rect">
            <a:avLst/>
          </a:prstGeom>
        </p:spPr>
      </p:pic>
    </p:spTree>
    <p:extLst>
      <p:ext uri="{BB962C8B-B14F-4D97-AF65-F5344CB8AC3E}">
        <p14:creationId xmlns:p14="http://schemas.microsoft.com/office/powerpoint/2010/main" val="2172364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505415"/>
            <a:ext cx="9745589" cy="5040351"/>
          </a:xfrm>
          <a:prstGeom prst="rect">
            <a:avLst/>
          </a:prstGeom>
        </p:spPr>
        <p:txBody>
          <a:bodyPr>
            <a:normAutofit fontScale="25000" lnSpcReduction="20000"/>
          </a:bodyPr>
          <a:lstStyle/>
          <a:p>
            <a:pPr>
              <a:lnSpc>
                <a:spcPct val="100000"/>
              </a:lnSpc>
              <a:spcBef>
                <a:spcPts val="600"/>
              </a:spcBef>
            </a:pPr>
            <a:r>
              <a:rPr lang="en-US" sz="8000" dirty="0">
                <a:solidFill>
                  <a:schemeClr val="accent3">
                    <a:lumMod val="25000"/>
                  </a:schemeClr>
                </a:solidFill>
                <a:latin typeface="Abadi" panose="020B0604020104020204" pitchFamily="34" charset="0"/>
              </a:rPr>
              <a:t>To find the best ML method that would performs best using the test data between SVM, Classification Trees, k nearest neighbors and Logistic Regression were did next steps:</a:t>
            </a:r>
          </a:p>
          <a:p>
            <a:pPr>
              <a:lnSpc>
                <a:spcPct val="100000"/>
              </a:lnSpc>
              <a:spcBef>
                <a:spcPts val="600"/>
              </a:spcBef>
              <a:buFont typeface="Abadi" panose="020B0604020104020204" pitchFamily="34" charset="0"/>
              <a:buChar char="-"/>
            </a:pPr>
            <a:r>
              <a:rPr lang="en-US" sz="8000" dirty="0">
                <a:solidFill>
                  <a:schemeClr val="accent3">
                    <a:lumMod val="25000"/>
                  </a:schemeClr>
                </a:solidFill>
                <a:latin typeface="Abadi" panose="020B0604020104020204" pitchFamily="34" charset="0"/>
              </a:rPr>
              <a:t>Was created an object for each of the algorithms then created a </a:t>
            </a:r>
            <a:r>
              <a:rPr lang="en-US" sz="8000" dirty="0" err="1">
                <a:solidFill>
                  <a:schemeClr val="accent3">
                    <a:lumMod val="25000"/>
                  </a:schemeClr>
                </a:solidFill>
                <a:latin typeface="Abadi" panose="020B0604020104020204" pitchFamily="34" charset="0"/>
              </a:rPr>
              <a:t>GridSearchCV</a:t>
            </a:r>
            <a:r>
              <a:rPr lang="en-US" sz="8000" dirty="0">
                <a:solidFill>
                  <a:schemeClr val="accent3">
                    <a:lumMod val="25000"/>
                  </a:schemeClr>
                </a:solidFill>
                <a:latin typeface="Abadi" panose="020B0604020104020204" pitchFamily="34" charset="0"/>
              </a:rPr>
              <a:t> object and assigned them a set of parameters for each model.</a:t>
            </a:r>
          </a:p>
          <a:p>
            <a:pPr>
              <a:lnSpc>
                <a:spcPct val="100000"/>
              </a:lnSpc>
              <a:spcBef>
                <a:spcPts val="600"/>
              </a:spcBef>
              <a:buFont typeface="Abadi" panose="020B0604020104020204" pitchFamily="34" charset="0"/>
              <a:buChar char="-"/>
            </a:pPr>
            <a:r>
              <a:rPr lang="en-US" sz="8000" dirty="0">
                <a:solidFill>
                  <a:schemeClr val="accent3">
                    <a:lumMod val="25000"/>
                  </a:schemeClr>
                </a:solidFill>
                <a:latin typeface="Abadi" panose="020B0604020104020204" pitchFamily="34" charset="0"/>
              </a:rPr>
              <a:t>For each of the models under evaluation, the </a:t>
            </a:r>
            <a:r>
              <a:rPr lang="en-US" sz="8000" dirty="0" err="1">
                <a:solidFill>
                  <a:schemeClr val="accent3">
                    <a:lumMod val="25000"/>
                  </a:schemeClr>
                </a:solidFill>
                <a:latin typeface="Abadi" panose="020B0604020104020204" pitchFamily="34" charset="0"/>
              </a:rPr>
              <a:t>GridsearchCV</a:t>
            </a:r>
            <a:r>
              <a:rPr lang="en-US" sz="8000" dirty="0">
                <a:solidFill>
                  <a:schemeClr val="accent3">
                    <a:lumMod val="25000"/>
                  </a:schemeClr>
                </a:solidFill>
                <a:latin typeface="Abadi" panose="020B0604020104020204" pitchFamily="34" charset="0"/>
              </a:rPr>
              <a:t> object was created with cv=10, then fit the training data into the </a:t>
            </a:r>
            <a:r>
              <a:rPr lang="en-US" sz="8000" dirty="0" err="1">
                <a:solidFill>
                  <a:schemeClr val="accent3">
                    <a:lumMod val="25000"/>
                  </a:schemeClr>
                </a:solidFill>
                <a:latin typeface="Abadi" panose="020B0604020104020204" pitchFamily="34" charset="0"/>
              </a:rPr>
              <a:t>GridSearch</a:t>
            </a:r>
            <a:r>
              <a:rPr lang="en-US" sz="8000" dirty="0">
                <a:solidFill>
                  <a:schemeClr val="accent3">
                    <a:lumMod val="25000"/>
                  </a:schemeClr>
                </a:solidFill>
                <a:latin typeface="Abadi" panose="020B0604020104020204" pitchFamily="34" charset="0"/>
              </a:rPr>
              <a:t> object for each to Find best Hyperparameter.</a:t>
            </a:r>
          </a:p>
          <a:p>
            <a:pPr>
              <a:lnSpc>
                <a:spcPct val="100000"/>
              </a:lnSpc>
              <a:spcBef>
                <a:spcPts val="600"/>
              </a:spcBef>
              <a:buFont typeface="Abadi" panose="020B0604020104020204" pitchFamily="34" charset="0"/>
              <a:buChar char="-"/>
            </a:pPr>
            <a:r>
              <a:rPr lang="en-US" sz="8000" dirty="0">
                <a:solidFill>
                  <a:schemeClr val="accent3">
                    <a:lumMod val="25000"/>
                  </a:schemeClr>
                </a:solidFill>
                <a:latin typeface="Abadi" panose="020B0604020104020204" pitchFamily="34" charset="0"/>
              </a:rPr>
              <a:t>Next, after fitting the training set, was </a:t>
            </a:r>
            <a:r>
              <a:rPr lang="en-US" sz="8000" dirty="0" err="1">
                <a:solidFill>
                  <a:schemeClr val="accent3">
                    <a:lumMod val="25000"/>
                  </a:schemeClr>
                </a:solidFill>
                <a:latin typeface="Abadi" panose="020B0604020104020204" pitchFamily="34" charset="0"/>
              </a:rPr>
              <a:t>outputed</a:t>
            </a:r>
            <a:r>
              <a:rPr lang="en-US" sz="8000" dirty="0">
                <a:solidFill>
                  <a:schemeClr val="accent3">
                    <a:lumMod val="25000"/>
                  </a:schemeClr>
                </a:solidFill>
                <a:latin typeface="Abadi" panose="020B0604020104020204" pitchFamily="34" charset="0"/>
              </a:rPr>
              <a:t> </a:t>
            </a:r>
            <a:r>
              <a:rPr lang="en-US" sz="8000" dirty="0" err="1">
                <a:solidFill>
                  <a:schemeClr val="accent3">
                    <a:lumMod val="25000"/>
                  </a:schemeClr>
                </a:solidFill>
                <a:latin typeface="Abadi" panose="020B0604020104020204" pitchFamily="34" charset="0"/>
              </a:rPr>
              <a:t>GridSearchCV</a:t>
            </a:r>
            <a:r>
              <a:rPr lang="en-US" sz="8000" dirty="0">
                <a:solidFill>
                  <a:schemeClr val="accent3">
                    <a:lumMod val="25000"/>
                  </a:schemeClr>
                </a:solidFill>
                <a:latin typeface="Abadi" panose="020B0604020104020204" pitchFamily="34" charset="0"/>
              </a:rPr>
              <a:t> object for each of the models, then displayed the best parameters using the data attribute </a:t>
            </a:r>
            <a:r>
              <a:rPr lang="en-US" sz="8000" dirty="0" err="1">
                <a:solidFill>
                  <a:schemeClr val="accent3">
                    <a:lumMod val="25000"/>
                  </a:schemeClr>
                </a:solidFill>
                <a:latin typeface="Abadi" panose="020B0604020104020204" pitchFamily="34" charset="0"/>
              </a:rPr>
              <a:t>best_params_and</a:t>
            </a:r>
            <a:r>
              <a:rPr lang="en-US" sz="8000" dirty="0">
                <a:solidFill>
                  <a:schemeClr val="accent3">
                    <a:lumMod val="25000"/>
                  </a:schemeClr>
                </a:solidFill>
                <a:latin typeface="Abadi" panose="020B0604020104020204" pitchFamily="34" charset="0"/>
              </a:rPr>
              <a:t> the accuracy on the validation data using the data attribute </a:t>
            </a:r>
            <a:r>
              <a:rPr lang="en-US" sz="8000" dirty="0" err="1">
                <a:solidFill>
                  <a:schemeClr val="accent3">
                    <a:lumMod val="25000"/>
                  </a:schemeClr>
                </a:solidFill>
                <a:latin typeface="Abadi" panose="020B0604020104020204" pitchFamily="34" charset="0"/>
              </a:rPr>
              <a:t>best_score</a:t>
            </a:r>
            <a:endParaRPr lang="en-US" sz="8000" dirty="0">
              <a:solidFill>
                <a:schemeClr val="accent3">
                  <a:lumMod val="25000"/>
                </a:schemeClr>
              </a:solidFill>
              <a:latin typeface="Abadi" panose="020B0604020104020204" pitchFamily="34" charset="0"/>
            </a:endParaRPr>
          </a:p>
          <a:p>
            <a:pPr>
              <a:lnSpc>
                <a:spcPct val="100000"/>
              </a:lnSpc>
              <a:spcBef>
                <a:spcPts val="600"/>
              </a:spcBef>
              <a:buFont typeface="Abadi" panose="020B0604020104020204" pitchFamily="34" charset="0"/>
              <a:buChar char="-"/>
            </a:pPr>
            <a:r>
              <a:rPr lang="en-US" sz="8000" dirty="0">
                <a:solidFill>
                  <a:schemeClr val="accent3">
                    <a:lumMod val="25000"/>
                  </a:schemeClr>
                </a:solidFill>
                <a:latin typeface="Abadi" panose="020B0604020104020204" pitchFamily="34" charset="0"/>
              </a:rPr>
              <a:t>Next, using the method score, was calculate the accuracy on the test data for each model and plotted a </a:t>
            </a:r>
            <a:r>
              <a:rPr lang="en-US" sz="8000" dirty="0" err="1">
                <a:solidFill>
                  <a:schemeClr val="accent3">
                    <a:lumMod val="25000"/>
                  </a:schemeClr>
                </a:solidFill>
                <a:latin typeface="Abadi" panose="020B0604020104020204" pitchFamily="34" charset="0"/>
              </a:rPr>
              <a:t>confussion</a:t>
            </a:r>
            <a:r>
              <a:rPr lang="en-US" sz="8000" dirty="0">
                <a:solidFill>
                  <a:schemeClr val="accent3">
                    <a:lumMod val="25000"/>
                  </a:schemeClr>
                </a:solidFill>
                <a:latin typeface="Abadi" panose="020B0604020104020204" pitchFamily="34" charset="0"/>
              </a:rPr>
              <a:t> matrix for each (using the test and predicted outcomes).</a:t>
            </a:r>
          </a:p>
          <a:p>
            <a:pPr>
              <a:lnSpc>
                <a:spcPct val="100000"/>
              </a:lnSpc>
              <a:spcBef>
                <a:spcPts val="2400"/>
              </a:spcBef>
            </a:pPr>
            <a:r>
              <a:rPr lang="en-US" sz="8000" dirty="0">
                <a:solidFill>
                  <a:schemeClr val="accent3">
                    <a:lumMod val="25000"/>
                  </a:schemeClr>
                </a:solidFill>
                <a:latin typeface="Abadi" panose="020B0604020104020204" pitchFamily="34" charset="0"/>
              </a:rPr>
              <a:t>The GitHub URL of completed predictive analysis lab: </a:t>
            </a:r>
            <a:r>
              <a:rPr lang="en-US" sz="8000" dirty="0">
                <a:solidFill>
                  <a:schemeClr val="accent3">
                    <a:lumMod val="25000"/>
                  </a:schemeClr>
                </a:solidFill>
                <a:latin typeface="Abadi" panose="020B0604020104020204" pitchFamily="34" charset="0"/>
                <a:hlinkClick r:id="rId3"/>
              </a:rPr>
              <a:t>https://github.com/Anastasiia-Che/Space-X-Falcon-9-First-Stage-Landing-Prediction/blob/main/SpaceX_Machine%20Learning%20Prediction_Part_5.ipynb</a:t>
            </a:r>
            <a:endParaRPr lang="en-US" sz="80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80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2" name="Рисунок 1">
            <a:extLst>
              <a:ext uri="{FF2B5EF4-FFF2-40B4-BE49-F238E27FC236}">
                <a16:creationId xmlns:a16="http://schemas.microsoft.com/office/drawing/2014/main" id="{BE577EB1-D6F6-46B8-B20C-94BB2D628654}"/>
              </a:ext>
            </a:extLst>
          </p:cNvPr>
          <p:cNvPicPr>
            <a:picLocks noChangeAspect="1"/>
          </p:cNvPicPr>
          <p:nvPr/>
        </p:nvPicPr>
        <p:blipFill>
          <a:blip r:embed="rId3"/>
          <a:stretch>
            <a:fillRect/>
          </a:stretch>
        </p:blipFill>
        <p:spPr>
          <a:xfrm>
            <a:off x="1743419" y="2194464"/>
            <a:ext cx="8568783" cy="2724344"/>
          </a:xfrm>
          <a:prstGeom prst="rect">
            <a:avLst/>
          </a:prstGeom>
        </p:spPr>
      </p:pic>
      <p:sp>
        <p:nvSpPr>
          <p:cNvPr id="6" name="Content Placeholder 2">
            <a:extLst>
              <a:ext uri="{FF2B5EF4-FFF2-40B4-BE49-F238E27FC236}">
                <a16:creationId xmlns:a16="http://schemas.microsoft.com/office/drawing/2014/main" id="{D7A69AD0-FF0D-4235-96B5-F136D79B766B}"/>
              </a:ext>
            </a:extLst>
          </p:cNvPr>
          <p:cNvSpPr txBox="1">
            <a:spLocks/>
          </p:cNvSpPr>
          <p:nvPr/>
        </p:nvSpPr>
        <p:spPr>
          <a:xfrm>
            <a:off x="2921642" y="1653587"/>
            <a:ext cx="6873973" cy="59291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CA" sz="2200" dirty="0">
                <a:solidFill>
                  <a:schemeClr val="accent3">
                    <a:lumMod val="25000"/>
                  </a:schemeClr>
                </a:solidFill>
                <a:latin typeface="Abadi" panose="020B0604020104020204" pitchFamily="34" charset="0"/>
              </a:rPr>
              <a:t>A scatter plot of Flight Number vs. Launch Site</a:t>
            </a: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Font typeface="Arial" panose="020B0604020202020204" pitchFamily="34" charset="0"/>
              <a:buNone/>
            </a:pPr>
            <a:endParaRPr lang="en-US" sz="2200" dirty="0">
              <a:solidFill>
                <a:schemeClr val="accent3">
                  <a:lumMod val="25000"/>
                </a:schemeClr>
              </a:solidFill>
              <a:latin typeface="Abadi" panose="020B0604020104020204" pitchFamily="34" charset="0"/>
            </a:endParaRPr>
          </a:p>
        </p:txBody>
      </p:sp>
      <p:sp>
        <p:nvSpPr>
          <p:cNvPr id="8" name="Content Placeholder 2">
            <a:extLst>
              <a:ext uri="{FF2B5EF4-FFF2-40B4-BE49-F238E27FC236}">
                <a16:creationId xmlns:a16="http://schemas.microsoft.com/office/drawing/2014/main" id="{C6D3178C-D938-43C8-A761-3D6705FB7EB8}"/>
              </a:ext>
            </a:extLst>
          </p:cNvPr>
          <p:cNvSpPr txBox="1">
            <a:spLocks/>
          </p:cNvSpPr>
          <p:nvPr/>
        </p:nvSpPr>
        <p:spPr>
          <a:xfrm>
            <a:off x="770011" y="5136550"/>
            <a:ext cx="10140153" cy="1290661"/>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None/>
            </a:pPr>
            <a:r>
              <a:rPr lang="en-US" sz="2200" dirty="0">
                <a:solidFill>
                  <a:schemeClr val="accent3">
                    <a:lumMod val="25000"/>
                  </a:schemeClr>
                </a:solidFill>
                <a:latin typeface="Abadi" panose="020B0604020104020204" pitchFamily="34" charset="0"/>
              </a:rPr>
              <a:t>Based on the plot above, it's possible to conclusion that the best launch site is CCAF5 SLC 40, where most of recent launches were successful.</a:t>
            </a:r>
          </a:p>
          <a:p>
            <a:pPr marL="0" indent="0">
              <a:lnSpc>
                <a:spcPct val="100000"/>
              </a:lnSpc>
              <a:spcBef>
                <a:spcPts val="0"/>
              </a:spcBef>
              <a:buNone/>
            </a:pPr>
            <a:r>
              <a:rPr lang="en-US" sz="2200" dirty="0">
                <a:solidFill>
                  <a:schemeClr val="accent3">
                    <a:lumMod val="25000"/>
                  </a:schemeClr>
                </a:solidFill>
                <a:latin typeface="Abadi" panose="020B0604020104020204" pitchFamily="34" charset="0"/>
              </a:rPr>
              <a:t>In second place VAFB SLC 4E and third place KSC LC 39A.</a:t>
            </a:r>
          </a:p>
        </p:txBody>
      </p:sp>
    </p:spTree>
    <p:extLst>
      <p:ext uri="{BB962C8B-B14F-4D97-AF65-F5344CB8AC3E}">
        <p14:creationId xmlns:p14="http://schemas.microsoft.com/office/powerpoint/2010/main" val="38656059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237141" y="1873405"/>
            <a:ext cx="4184850" cy="4036741"/>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According to the data on the </a:t>
            </a:r>
            <a:r>
              <a:rPr lang="en-CA" sz="2200" dirty="0">
                <a:solidFill>
                  <a:schemeClr val="accent3">
                    <a:lumMod val="25000"/>
                  </a:schemeClr>
                </a:solidFill>
                <a:latin typeface="Abadi" panose="020B0604020104020204" pitchFamily="34" charset="0"/>
              </a:rPr>
              <a:t>scatter plot of Payload vs. Launch Sit </a:t>
            </a:r>
            <a:r>
              <a:rPr lang="en-US" sz="2200" dirty="0">
                <a:solidFill>
                  <a:schemeClr val="accent3">
                    <a:lumMod val="25000"/>
                  </a:schemeClr>
                </a:solidFill>
                <a:latin typeface="Abadi" panose="020B0604020104020204" pitchFamily="34" charset="0"/>
              </a:rPr>
              <a:t>we can conclude:</a:t>
            </a:r>
            <a:r>
              <a:rPr lang="en-CA" sz="2200" dirty="0">
                <a:solidFill>
                  <a:schemeClr val="accent3">
                    <a:lumMod val="25000"/>
                  </a:schemeClr>
                </a:solidFill>
                <a:latin typeface="Abadi" panose="020B0604020104020204" pitchFamily="34" charset="0"/>
              </a:rPr>
              <a:t> </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Payloads over 9,000kg  have excellent success rate.</a:t>
            </a:r>
          </a:p>
          <a:p>
            <a:pPr>
              <a:lnSpc>
                <a:spcPct val="100000"/>
              </a:lnSpc>
              <a:spcBef>
                <a:spcPts val="1400"/>
              </a:spcBef>
            </a:pPr>
            <a:r>
              <a:rPr lang="en-US" sz="2200" dirty="0">
                <a:solidFill>
                  <a:schemeClr val="accent3">
                    <a:lumMod val="25000"/>
                  </a:schemeClr>
                </a:solidFill>
                <a:latin typeface="Abadi" panose="020B0604020104020204" pitchFamily="34" charset="0"/>
              </a:rPr>
              <a:t>Payloads over 12,000kg seems to be possible only on CCAFS SLC 40 and KSC LC 39A launch sites.</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2" name="Рисунок 1">
            <a:extLst>
              <a:ext uri="{FF2B5EF4-FFF2-40B4-BE49-F238E27FC236}">
                <a16:creationId xmlns:a16="http://schemas.microsoft.com/office/drawing/2014/main" id="{6B9CE459-0D80-4164-8397-78A75FD6DF71}"/>
              </a:ext>
            </a:extLst>
          </p:cNvPr>
          <p:cNvPicPr>
            <a:picLocks noChangeAspect="1"/>
          </p:cNvPicPr>
          <p:nvPr/>
        </p:nvPicPr>
        <p:blipFill>
          <a:blip r:embed="rId3"/>
          <a:stretch>
            <a:fillRect/>
          </a:stretch>
        </p:blipFill>
        <p:spPr>
          <a:xfrm>
            <a:off x="770010" y="1601890"/>
            <a:ext cx="6227761" cy="4839119"/>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925484" y="1991779"/>
            <a:ext cx="3932238" cy="3811588"/>
          </a:xfrm>
          <a:prstGeom prst="rect">
            <a:avLst/>
          </a:prstGeom>
        </p:spPr>
        <p:txBody>
          <a:bodyPr>
            <a:normAutofit/>
          </a:bodyPr>
          <a:lstStyle/>
          <a:p>
            <a:pPr>
              <a:lnSpc>
                <a:spcPct val="100000"/>
              </a:lnSpc>
              <a:spcBef>
                <a:spcPts val="600"/>
              </a:spcBef>
            </a:pPr>
            <a:r>
              <a:rPr lang="en-US" sz="2200" dirty="0">
                <a:solidFill>
                  <a:schemeClr val="accent3">
                    <a:lumMod val="25000"/>
                  </a:schemeClr>
                </a:solidFill>
                <a:latin typeface="Abadi" panose="020B0604020104020204" pitchFamily="34" charset="0"/>
              </a:rPr>
              <a:t>The biggest success rates at 100% have next orbits:</a:t>
            </a:r>
          </a:p>
          <a:p>
            <a:pPr>
              <a:lnSpc>
                <a:spcPct val="100000"/>
              </a:lnSpc>
              <a:spcBef>
                <a:spcPts val="600"/>
              </a:spcBef>
              <a:buFont typeface="Abadi" panose="020B0604020104020204" pitchFamily="34" charset="0"/>
              <a:buChar char="-"/>
            </a:pPr>
            <a:r>
              <a:rPr lang="en-US" sz="2200" dirty="0">
                <a:solidFill>
                  <a:schemeClr val="accent3">
                    <a:lumMod val="25000"/>
                  </a:schemeClr>
                </a:solidFill>
                <a:latin typeface="Abadi" panose="020B0604020104020204" pitchFamily="34" charset="0"/>
              </a:rPr>
              <a:t>ES-L1</a:t>
            </a:r>
          </a:p>
          <a:p>
            <a:pPr>
              <a:lnSpc>
                <a:spcPct val="100000"/>
              </a:lnSpc>
              <a:spcBef>
                <a:spcPts val="600"/>
              </a:spcBef>
              <a:buFont typeface="Abadi" panose="020B0604020104020204" pitchFamily="34" charset="0"/>
              <a:buChar char="-"/>
            </a:pPr>
            <a:r>
              <a:rPr lang="en-US" sz="2200" dirty="0">
                <a:solidFill>
                  <a:schemeClr val="accent3">
                    <a:lumMod val="25000"/>
                  </a:schemeClr>
                </a:solidFill>
                <a:latin typeface="Abadi" panose="020B0604020104020204" pitchFamily="34" charset="0"/>
              </a:rPr>
              <a:t>GEO</a:t>
            </a:r>
          </a:p>
          <a:p>
            <a:pPr>
              <a:lnSpc>
                <a:spcPct val="100000"/>
              </a:lnSpc>
              <a:spcBef>
                <a:spcPts val="600"/>
              </a:spcBef>
              <a:buFont typeface="Abadi" panose="020B0604020104020204" pitchFamily="34" charset="0"/>
              <a:buChar char="-"/>
            </a:pPr>
            <a:r>
              <a:rPr lang="en-US" sz="2200" dirty="0">
                <a:solidFill>
                  <a:schemeClr val="accent3">
                    <a:lumMod val="25000"/>
                  </a:schemeClr>
                </a:solidFill>
                <a:latin typeface="Abadi" panose="020B0604020104020204" pitchFamily="34" charset="0"/>
              </a:rPr>
              <a:t>HEO</a:t>
            </a:r>
          </a:p>
          <a:p>
            <a:pPr>
              <a:lnSpc>
                <a:spcPct val="100000"/>
              </a:lnSpc>
              <a:spcBef>
                <a:spcPts val="600"/>
              </a:spcBef>
              <a:buFont typeface="Abadi" panose="020B0604020104020204" pitchFamily="34" charset="0"/>
              <a:buChar char="-"/>
            </a:pPr>
            <a:r>
              <a:rPr lang="en-US" sz="2200" dirty="0">
                <a:solidFill>
                  <a:schemeClr val="accent3">
                    <a:lumMod val="25000"/>
                  </a:schemeClr>
                </a:solidFill>
                <a:latin typeface="Abadi" panose="020B0604020104020204" pitchFamily="34" charset="0"/>
              </a:rPr>
              <a:t>SSO</a:t>
            </a:r>
          </a:p>
          <a:p>
            <a:pPr marL="0" indent="0">
              <a:lnSpc>
                <a:spcPct val="100000"/>
              </a:lnSpc>
              <a:spcBef>
                <a:spcPts val="6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SO orbit has the lowest success rate (0%)</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2" name="Рисунок 1">
            <a:extLst>
              <a:ext uri="{FF2B5EF4-FFF2-40B4-BE49-F238E27FC236}">
                <a16:creationId xmlns:a16="http://schemas.microsoft.com/office/drawing/2014/main" id="{45C4EEF3-341C-41DB-A269-0245DBC8F0CF}"/>
              </a:ext>
            </a:extLst>
          </p:cNvPr>
          <p:cNvPicPr>
            <a:picLocks noChangeAspect="1"/>
          </p:cNvPicPr>
          <p:nvPr/>
        </p:nvPicPr>
        <p:blipFill>
          <a:blip r:embed="rId3"/>
          <a:stretch>
            <a:fillRect/>
          </a:stretch>
        </p:blipFill>
        <p:spPr>
          <a:xfrm>
            <a:off x="770011" y="1739590"/>
            <a:ext cx="5646392" cy="4315966"/>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110608" y="2390281"/>
            <a:ext cx="3932238" cy="2472555"/>
          </a:xfrm>
          <a:prstGeom prst="rect">
            <a:avLst/>
          </a:prstGeom>
        </p:spPr>
        <p:txBody>
          <a:bodyPr>
            <a:normAutofit/>
          </a:bodyPr>
          <a:lstStyle/>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Success rate improved over time to all orbits.</a:t>
            </a:r>
          </a:p>
          <a:p>
            <a:pPr>
              <a:lnSpc>
                <a:spcPct val="100000"/>
              </a:lnSpc>
              <a:spcBef>
                <a:spcPts val="1400"/>
              </a:spcBef>
            </a:pPr>
            <a:r>
              <a:rPr lang="en-US" sz="2200" dirty="0">
                <a:solidFill>
                  <a:schemeClr val="accent3">
                    <a:lumMod val="25000"/>
                  </a:schemeClr>
                </a:solidFill>
                <a:latin typeface="Abadi" panose="020B0604020104020204" pitchFamily="34" charset="0"/>
              </a:rPr>
              <a:t>VLEO orbit happened recent increase of its frequency</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2" name="Рисунок 1">
            <a:extLst>
              <a:ext uri="{FF2B5EF4-FFF2-40B4-BE49-F238E27FC236}">
                <a16:creationId xmlns:a16="http://schemas.microsoft.com/office/drawing/2014/main" id="{3574AAC1-50BD-42AF-9C34-AA386CF2242C}"/>
              </a:ext>
            </a:extLst>
          </p:cNvPr>
          <p:cNvPicPr>
            <a:picLocks noChangeAspect="1"/>
          </p:cNvPicPr>
          <p:nvPr/>
        </p:nvPicPr>
        <p:blipFill>
          <a:blip r:embed="rId3"/>
          <a:stretch>
            <a:fillRect/>
          </a:stretch>
        </p:blipFill>
        <p:spPr>
          <a:xfrm>
            <a:off x="770011" y="1694781"/>
            <a:ext cx="5719999" cy="4732430"/>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248870" y="1532065"/>
            <a:ext cx="3932238" cy="4368803"/>
          </a:xfrm>
          <a:prstGeom prst="rect">
            <a:avLst/>
          </a:prstGeom>
        </p:spPr>
        <p:txBody>
          <a:bodyPr>
            <a:normAutofit/>
          </a:bodyPr>
          <a:lstStyle/>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With heavy payloads the successful landing or positive landing rate are more for Polar, LEO and ISS. </a:t>
            </a:r>
          </a:p>
          <a:p>
            <a:pPr>
              <a:lnSpc>
                <a:spcPct val="100000"/>
              </a:lnSpc>
              <a:spcBef>
                <a:spcPts val="1400"/>
              </a:spcBef>
            </a:pPr>
            <a:r>
              <a:rPr lang="en-US" sz="2200" dirty="0">
                <a:solidFill>
                  <a:schemeClr val="accent3">
                    <a:lumMod val="25000"/>
                  </a:schemeClr>
                </a:solidFill>
                <a:latin typeface="Abadi" panose="020B0604020104020204" pitchFamily="34" charset="0"/>
              </a:rPr>
              <a:t>ISS orbit has the widest range of payload and a good rate of success;</a:t>
            </a:r>
          </a:p>
          <a:p>
            <a:pPr>
              <a:lnSpc>
                <a:spcPct val="100000"/>
              </a:lnSpc>
              <a:spcBef>
                <a:spcPts val="1400"/>
              </a:spcBef>
            </a:pPr>
            <a:r>
              <a:rPr lang="en-US" sz="2200" dirty="0">
                <a:solidFill>
                  <a:schemeClr val="accent3">
                    <a:lumMod val="25000"/>
                  </a:schemeClr>
                </a:solidFill>
                <a:latin typeface="Abadi" panose="020B0604020104020204" pitchFamily="34" charset="0"/>
              </a:rPr>
              <a:t>There are only few launches to the orbits SO and GEO</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2" name="Рисунок 1">
            <a:extLst>
              <a:ext uri="{FF2B5EF4-FFF2-40B4-BE49-F238E27FC236}">
                <a16:creationId xmlns:a16="http://schemas.microsoft.com/office/drawing/2014/main" id="{83AEE3C1-8D8E-4039-9DB7-CAF855914D04}"/>
              </a:ext>
            </a:extLst>
          </p:cNvPr>
          <p:cNvPicPr>
            <a:picLocks noChangeAspect="1"/>
          </p:cNvPicPr>
          <p:nvPr/>
        </p:nvPicPr>
        <p:blipFill>
          <a:blip r:embed="rId3"/>
          <a:stretch>
            <a:fillRect/>
          </a:stretch>
        </p:blipFill>
        <p:spPr>
          <a:xfrm>
            <a:off x="632382" y="1532065"/>
            <a:ext cx="5835325" cy="4694327"/>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353373" y="3083312"/>
            <a:ext cx="3932238" cy="1259426"/>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Since 2013 the success rate kept going up till 2020</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2" name="Рисунок 1">
            <a:extLst>
              <a:ext uri="{FF2B5EF4-FFF2-40B4-BE49-F238E27FC236}">
                <a16:creationId xmlns:a16="http://schemas.microsoft.com/office/drawing/2014/main" id="{221C0204-767D-440C-9B3F-3B5317B4625D}"/>
              </a:ext>
            </a:extLst>
          </p:cNvPr>
          <p:cNvPicPr>
            <a:picLocks noChangeAspect="1"/>
          </p:cNvPicPr>
          <p:nvPr/>
        </p:nvPicPr>
        <p:blipFill>
          <a:blip r:embed="rId3"/>
          <a:stretch>
            <a:fillRect/>
          </a:stretch>
        </p:blipFill>
        <p:spPr>
          <a:xfrm>
            <a:off x="770010" y="1728439"/>
            <a:ext cx="6199502" cy="4698772"/>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214839" y="2654729"/>
            <a:ext cx="3824868" cy="328163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the names of the unique launch sites</a:t>
            </a:r>
          </a:p>
          <a:p>
            <a:pPr>
              <a:lnSpc>
                <a:spcPct val="100000"/>
              </a:lnSpc>
              <a:spcBef>
                <a:spcPts val="1400"/>
              </a:spcBef>
            </a:pPr>
            <a:r>
              <a:rPr lang="en-US" sz="2200" dirty="0">
                <a:solidFill>
                  <a:schemeClr val="accent3">
                    <a:lumMod val="25000"/>
                  </a:schemeClr>
                </a:solidFill>
                <a:latin typeface="Abadi" panose="020B0604020104020204" pitchFamily="34" charset="0"/>
              </a:rPr>
              <a:t>Used ‘Select’ Distinct statement to return only the unique launch sites from the ‘</a:t>
            </a:r>
            <a:r>
              <a:rPr lang="en-US" sz="2200" dirty="0" err="1">
                <a:solidFill>
                  <a:schemeClr val="accent3">
                    <a:lumMod val="25000"/>
                  </a:schemeClr>
                </a:solidFill>
                <a:latin typeface="Abadi" panose="020B0604020104020204" pitchFamily="34" charset="0"/>
              </a:rPr>
              <a:t>Launch_Site</a:t>
            </a:r>
            <a:r>
              <a:rPr lang="en-US" sz="2200" dirty="0">
                <a:solidFill>
                  <a:schemeClr val="accent3">
                    <a:lumMod val="25000"/>
                  </a:schemeClr>
                </a:solidFill>
                <a:latin typeface="Abadi" panose="020B0604020104020204" pitchFamily="34" charset="0"/>
              </a:rPr>
              <a:t>’ column on the SPACEXTBL table</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2" name="Рисунок 1">
            <a:extLst>
              <a:ext uri="{FF2B5EF4-FFF2-40B4-BE49-F238E27FC236}">
                <a16:creationId xmlns:a16="http://schemas.microsoft.com/office/drawing/2014/main" id="{36597BD7-E5F6-4B0B-90B8-0C3F8A1DAD3B}"/>
              </a:ext>
            </a:extLst>
          </p:cNvPr>
          <p:cNvPicPr>
            <a:picLocks noChangeAspect="1"/>
          </p:cNvPicPr>
          <p:nvPr/>
        </p:nvPicPr>
        <p:blipFill>
          <a:blip r:embed="rId3"/>
          <a:stretch>
            <a:fillRect/>
          </a:stretch>
        </p:blipFill>
        <p:spPr>
          <a:xfrm>
            <a:off x="811804" y="1782082"/>
            <a:ext cx="5973722" cy="4537267"/>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652633" y="2487429"/>
            <a:ext cx="3805339" cy="302772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Used 'Like' command with '%' wildcard in 'Where' </a:t>
            </a:r>
            <a:r>
              <a:rPr lang="en-US" sz="2200" dirty="0" err="1">
                <a:solidFill>
                  <a:schemeClr val="accent3">
                    <a:lumMod val="25000"/>
                  </a:schemeClr>
                </a:solidFill>
                <a:latin typeface="Abadi" panose="020B0604020104020204" pitchFamily="34" charset="0"/>
              </a:rPr>
              <a:t>claise</a:t>
            </a:r>
            <a:r>
              <a:rPr lang="en-US" sz="2200" dirty="0">
                <a:solidFill>
                  <a:schemeClr val="accent3">
                    <a:lumMod val="25000"/>
                  </a:schemeClr>
                </a:solidFill>
                <a:latin typeface="Abadi" panose="020B0604020104020204" pitchFamily="34" charset="0"/>
              </a:rPr>
              <a:t> to select and display a table of 5 (used ‘Limit 5’command) records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2" name="Рисунок 1">
            <a:extLst>
              <a:ext uri="{FF2B5EF4-FFF2-40B4-BE49-F238E27FC236}">
                <a16:creationId xmlns:a16="http://schemas.microsoft.com/office/drawing/2014/main" id="{8F3B1EAC-A6B5-4703-B37C-61D96E6706AD}"/>
              </a:ext>
            </a:extLst>
          </p:cNvPr>
          <p:cNvPicPr>
            <a:picLocks noChangeAspect="1"/>
          </p:cNvPicPr>
          <p:nvPr/>
        </p:nvPicPr>
        <p:blipFill>
          <a:blip r:embed="rId3"/>
          <a:stretch>
            <a:fillRect/>
          </a:stretch>
        </p:blipFill>
        <p:spPr>
          <a:xfrm>
            <a:off x="770010" y="1825625"/>
            <a:ext cx="6349731" cy="4351338"/>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140477" y="2667355"/>
            <a:ext cx="3145134" cy="2240783"/>
          </a:xfrm>
          <a:prstGeom prst="rect">
            <a:avLst/>
          </a:prstGeom>
        </p:spPr>
        <p:txBody>
          <a:bodyPr>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Used the ‘SUM()’ function  to return and display the total sum  of PAYLOAD_MASS_KG for  customer ‘NASA (CRS)</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2" name="Рисунок 1">
            <a:extLst>
              <a:ext uri="{FF2B5EF4-FFF2-40B4-BE49-F238E27FC236}">
                <a16:creationId xmlns:a16="http://schemas.microsoft.com/office/drawing/2014/main" id="{EF08520C-3609-4BD5-9F7B-C40F9BF55CC0}"/>
              </a:ext>
            </a:extLst>
          </p:cNvPr>
          <p:cNvPicPr>
            <a:picLocks noChangeAspect="1"/>
          </p:cNvPicPr>
          <p:nvPr/>
        </p:nvPicPr>
        <p:blipFill>
          <a:blip r:embed="rId3"/>
          <a:stretch>
            <a:fillRect/>
          </a:stretch>
        </p:blipFill>
        <p:spPr>
          <a:xfrm>
            <a:off x="770012" y="1669372"/>
            <a:ext cx="6906930" cy="4507904"/>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0" y="1307804"/>
            <a:ext cx="10687961" cy="5252483"/>
          </a:xfrm>
          <a:prstGeom prst="rect">
            <a:avLst/>
          </a:prstGeom>
        </p:spPr>
        <p:txBody>
          <a:bodyPr lIns="91440" tIns="45720" rIns="91440" bIns="45720" anchor="t">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400" dirty="0">
                <a:solidFill>
                  <a:schemeClr val="accent3">
                    <a:lumMod val="25000"/>
                  </a:schemeClr>
                </a:solidFill>
                <a:latin typeface="Abadi" panose="020B0604020104020204" pitchFamily="34" charset="0"/>
              </a:rPr>
              <a:t>Summary of methodologies</a:t>
            </a:r>
          </a:p>
          <a:p>
            <a:pPr>
              <a:lnSpc>
                <a:spcPct val="100000"/>
              </a:lnSpc>
              <a:spcBef>
                <a:spcPts val="1400"/>
              </a:spcBef>
              <a:buFont typeface="Courier New" panose="02070309020205020404" pitchFamily="49" charset="0"/>
              <a:buChar char="o"/>
            </a:pPr>
            <a:r>
              <a:rPr lang="en-US" sz="1800" dirty="0">
                <a:solidFill>
                  <a:schemeClr val="accent3">
                    <a:lumMod val="25000"/>
                  </a:schemeClr>
                </a:solidFill>
                <a:latin typeface="Abadi" panose="020B0604020104020204" pitchFamily="34" charset="0"/>
              </a:rPr>
              <a:t>SpaceX Data </a:t>
            </a:r>
            <a:r>
              <a:rPr lang="en-US" sz="1800" dirty="0" err="1">
                <a:solidFill>
                  <a:schemeClr val="accent3">
                    <a:lumMod val="25000"/>
                  </a:schemeClr>
                </a:solidFill>
                <a:latin typeface="Abadi" panose="020B0604020104020204" pitchFamily="34" charset="0"/>
              </a:rPr>
              <a:t>Wranglin</a:t>
            </a:r>
            <a:endParaRPr lang="en-US" sz="1800" dirty="0">
              <a:solidFill>
                <a:schemeClr val="accent3">
                  <a:lumMod val="25000"/>
                </a:schemeClr>
              </a:solidFill>
              <a:latin typeface="Abadi" panose="020B0604020104020204" pitchFamily="34" charset="0"/>
            </a:endParaRPr>
          </a:p>
          <a:p>
            <a:pPr>
              <a:lnSpc>
                <a:spcPct val="100000"/>
              </a:lnSpc>
              <a:spcBef>
                <a:spcPts val="1400"/>
              </a:spcBef>
              <a:buFont typeface="Courier New" panose="02070309020205020404" pitchFamily="49" charset="0"/>
              <a:buChar char="o"/>
            </a:pPr>
            <a:r>
              <a:rPr lang="en-US" sz="1800" dirty="0">
                <a:solidFill>
                  <a:schemeClr val="accent3">
                    <a:lumMod val="25000"/>
                  </a:schemeClr>
                </a:solidFill>
                <a:latin typeface="Abadi" panose="020B0604020104020204" pitchFamily="34" charset="0"/>
              </a:rPr>
              <a:t>SpaceX Data Collection using SpaceX API</a:t>
            </a:r>
          </a:p>
          <a:p>
            <a:pPr>
              <a:lnSpc>
                <a:spcPct val="100000"/>
              </a:lnSpc>
              <a:spcBef>
                <a:spcPts val="1400"/>
              </a:spcBef>
              <a:buFont typeface="Courier New" panose="02070309020205020404" pitchFamily="49" charset="0"/>
              <a:buChar char="o"/>
            </a:pPr>
            <a:r>
              <a:rPr lang="en-US" sz="1800" dirty="0">
                <a:solidFill>
                  <a:schemeClr val="accent3">
                    <a:lumMod val="25000"/>
                  </a:schemeClr>
                </a:solidFill>
                <a:latin typeface="Abadi" panose="020B0604020104020204" pitchFamily="34" charset="0"/>
              </a:rPr>
              <a:t>SpaceX Data Collection with Web Scraping</a:t>
            </a:r>
          </a:p>
          <a:p>
            <a:pPr>
              <a:lnSpc>
                <a:spcPct val="100000"/>
              </a:lnSpc>
              <a:spcBef>
                <a:spcPts val="1400"/>
              </a:spcBef>
              <a:buFont typeface="Courier New" panose="02070309020205020404" pitchFamily="49" charset="0"/>
              <a:buChar char="o"/>
            </a:pPr>
            <a:r>
              <a:rPr lang="en-US" sz="1800" dirty="0">
                <a:solidFill>
                  <a:schemeClr val="accent3">
                    <a:lumMod val="25000"/>
                  </a:schemeClr>
                </a:solidFill>
                <a:latin typeface="Abadi" panose="020B0604020104020204" pitchFamily="34" charset="0"/>
              </a:rPr>
              <a:t>SpaceX Exploratory Data Analysis using SQL</a:t>
            </a:r>
          </a:p>
          <a:p>
            <a:pPr>
              <a:lnSpc>
                <a:spcPct val="100000"/>
              </a:lnSpc>
              <a:spcBef>
                <a:spcPts val="1400"/>
              </a:spcBef>
              <a:buFont typeface="Courier New" panose="02070309020205020404" pitchFamily="49" charset="0"/>
              <a:buChar char="o"/>
            </a:pPr>
            <a:r>
              <a:rPr lang="en-US" sz="1800" dirty="0">
                <a:solidFill>
                  <a:schemeClr val="accent3">
                    <a:lumMod val="25000"/>
                  </a:schemeClr>
                </a:solidFill>
                <a:latin typeface="Abadi" panose="020B0604020104020204" pitchFamily="34" charset="0"/>
              </a:rPr>
              <a:t>SpaceX Machine Learning Landing Prediction</a:t>
            </a:r>
          </a:p>
          <a:p>
            <a:pPr>
              <a:lnSpc>
                <a:spcPct val="100000"/>
              </a:lnSpc>
              <a:spcBef>
                <a:spcPts val="1400"/>
              </a:spcBef>
              <a:buFont typeface="Courier New" panose="02070309020205020404" pitchFamily="49" charset="0"/>
              <a:buChar char="o"/>
            </a:pPr>
            <a:r>
              <a:rPr lang="en-US" sz="1800" dirty="0">
                <a:solidFill>
                  <a:schemeClr val="accent3">
                    <a:lumMod val="25000"/>
                  </a:schemeClr>
                </a:solidFill>
                <a:latin typeface="Abadi" panose="020B0604020104020204" pitchFamily="34" charset="0"/>
              </a:rPr>
              <a:t>SpaceX EDA DataViz using Python Pandas and Matplotlib</a:t>
            </a:r>
          </a:p>
          <a:p>
            <a:pPr>
              <a:lnSpc>
                <a:spcPct val="100000"/>
              </a:lnSpc>
              <a:spcBef>
                <a:spcPts val="1400"/>
              </a:spcBef>
              <a:buFont typeface="Courier New" panose="02070309020205020404" pitchFamily="49" charset="0"/>
              <a:buChar char="o"/>
            </a:pPr>
            <a:r>
              <a:rPr lang="en-US" sz="1800" dirty="0">
                <a:solidFill>
                  <a:schemeClr val="accent3">
                    <a:lumMod val="25000"/>
                  </a:schemeClr>
                </a:solidFill>
                <a:latin typeface="Abadi" panose="020B0604020104020204" pitchFamily="34" charset="0"/>
              </a:rPr>
              <a:t>SpaceX Launch Sites Analysis with Folium-Interactive Visual Analytics and </a:t>
            </a:r>
            <a:r>
              <a:rPr lang="en-US" sz="1800" dirty="0" err="1">
                <a:solidFill>
                  <a:schemeClr val="accent3">
                    <a:lumMod val="25000"/>
                  </a:schemeClr>
                </a:solidFill>
                <a:latin typeface="Abadi" panose="020B0604020104020204" pitchFamily="34" charset="0"/>
              </a:rPr>
              <a:t>PlotyDash</a:t>
            </a:r>
            <a:endParaRPr lang="en-US" sz="1800" dirty="0">
              <a:solidFill>
                <a:schemeClr val="accent3">
                  <a:lumMod val="25000"/>
                </a:schemeClr>
              </a:solidFill>
              <a:latin typeface="Abadi" panose="020B0604020104020204" pitchFamily="34" charset="0"/>
            </a:endParaRPr>
          </a:p>
          <a:p>
            <a:pPr>
              <a:lnSpc>
                <a:spcPct val="100000"/>
              </a:lnSpc>
              <a:spcBef>
                <a:spcPts val="1400"/>
              </a:spcBef>
            </a:pPr>
            <a:r>
              <a:rPr lang="en-US" sz="2400" dirty="0">
                <a:solidFill>
                  <a:schemeClr val="accent3">
                    <a:lumMod val="25000"/>
                  </a:schemeClr>
                </a:solidFill>
                <a:latin typeface="Abadi" panose="020B0604020104020204" pitchFamily="34" charset="0"/>
              </a:rPr>
              <a:t>Summary of all results</a:t>
            </a:r>
          </a:p>
          <a:p>
            <a:pPr>
              <a:lnSpc>
                <a:spcPct val="100000"/>
              </a:lnSpc>
              <a:spcBef>
                <a:spcPts val="1400"/>
              </a:spcBef>
              <a:buFont typeface="Courier New" panose="02070309020205020404" pitchFamily="49" charset="0"/>
              <a:buChar char="o"/>
            </a:pPr>
            <a:r>
              <a:rPr lang="en-US" sz="1800" dirty="0">
                <a:solidFill>
                  <a:schemeClr val="accent3">
                    <a:lumMod val="25000"/>
                  </a:schemeClr>
                </a:solidFill>
                <a:latin typeface="Abadi" panose="020B0604020104020204" pitchFamily="34" charset="0"/>
              </a:rPr>
              <a:t>EDA results</a:t>
            </a:r>
          </a:p>
          <a:p>
            <a:pPr>
              <a:lnSpc>
                <a:spcPct val="100000"/>
              </a:lnSpc>
              <a:spcBef>
                <a:spcPts val="1400"/>
              </a:spcBef>
              <a:buFont typeface="Courier New" panose="02070309020205020404" pitchFamily="49" charset="0"/>
              <a:buChar char="o"/>
            </a:pPr>
            <a:r>
              <a:rPr lang="en-US" sz="1800" dirty="0">
                <a:solidFill>
                  <a:schemeClr val="accent3">
                    <a:lumMod val="25000"/>
                  </a:schemeClr>
                </a:solidFill>
                <a:latin typeface="Abadi" panose="020B0604020104020204" pitchFamily="34" charset="0"/>
              </a:rPr>
              <a:t>Predictive Analysis (classification)</a:t>
            </a:r>
          </a:p>
          <a:p>
            <a:pPr>
              <a:lnSpc>
                <a:spcPct val="100000"/>
              </a:lnSpc>
              <a:spcBef>
                <a:spcPts val="1400"/>
              </a:spcBef>
              <a:buFont typeface="Courier New" panose="02070309020205020404" pitchFamily="49" charset="0"/>
              <a:buChar char="o"/>
            </a:pPr>
            <a:r>
              <a:rPr lang="en-US" sz="1800" dirty="0">
                <a:solidFill>
                  <a:schemeClr val="accent3">
                    <a:lumMod val="25000"/>
                  </a:schemeClr>
                </a:solidFill>
                <a:latin typeface="Abadi" panose="020B0604020104020204" pitchFamily="34" charset="0"/>
              </a:rPr>
              <a:t>Interactive Visual Analytics and </a:t>
            </a:r>
            <a:r>
              <a:rPr lang="en-US" sz="1800" dirty="0" err="1">
                <a:solidFill>
                  <a:schemeClr val="accent3">
                    <a:lumMod val="25000"/>
                  </a:schemeClr>
                </a:solidFill>
                <a:latin typeface="Abadi" panose="020B0604020104020204" pitchFamily="34" charset="0"/>
              </a:rPr>
              <a:t>Dashbords</a:t>
            </a:r>
            <a:endParaRPr lang="en-US" sz="18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9063613" y="2438537"/>
            <a:ext cx="2743200" cy="2535360"/>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Used the ‘AVG()’ function to return and display average payload mass. Obtained the value of 2928,4</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2" name="Рисунок 1">
            <a:extLst>
              <a:ext uri="{FF2B5EF4-FFF2-40B4-BE49-F238E27FC236}">
                <a16:creationId xmlns:a16="http://schemas.microsoft.com/office/drawing/2014/main" id="{73813B76-1DBC-4A0A-B46C-48E1BBE710E0}"/>
              </a:ext>
            </a:extLst>
          </p:cNvPr>
          <p:cNvPicPr>
            <a:picLocks noChangeAspect="1"/>
          </p:cNvPicPr>
          <p:nvPr/>
        </p:nvPicPr>
        <p:blipFill>
          <a:blip r:embed="rId3"/>
          <a:stretch>
            <a:fillRect/>
          </a:stretch>
        </p:blipFill>
        <p:spPr>
          <a:xfrm>
            <a:off x="771437" y="2356563"/>
            <a:ext cx="8072538" cy="2880179"/>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9154048" y="2685235"/>
            <a:ext cx="2582427" cy="2341267"/>
          </a:xfrm>
          <a:prstGeom prst="rect">
            <a:avLst/>
          </a:prstGeom>
        </p:spPr>
        <p:txBody>
          <a:bodyPr lIns="91440" tIns="45720" rIns="91440" bIns="45720" anchor="t">
            <a:normAutofit fontScale="92500" lnSpcReduction="20000"/>
          </a:bodyPr>
          <a:lstStyle/>
          <a:p>
            <a:pPr>
              <a:lnSpc>
                <a:spcPct val="100000"/>
              </a:lnSpc>
              <a:spcBef>
                <a:spcPts val="1400"/>
              </a:spcBef>
            </a:pPr>
            <a:r>
              <a:rPr lang="en-US" sz="2200" dirty="0">
                <a:solidFill>
                  <a:schemeClr val="accent3">
                    <a:lumMod val="25000"/>
                  </a:schemeClr>
                </a:solidFill>
                <a:latin typeface="Abadi"/>
              </a:rPr>
              <a:t>Used ‘MIN()’ function to return the date when the first successful landing outcome in ground pad was achieve. It’s happened on 22.12.2015</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2" name="Рисунок 1">
            <a:extLst>
              <a:ext uri="{FF2B5EF4-FFF2-40B4-BE49-F238E27FC236}">
                <a16:creationId xmlns:a16="http://schemas.microsoft.com/office/drawing/2014/main" id="{8C6CBF8A-F15B-40ED-A5BF-64013614CD69}"/>
              </a:ext>
            </a:extLst>
          </p:cNvPr>
          <p:cNvPicPr>
            <a:picLocks noChangeAspect="1"/>
          </p:cNvPicPr>
          <p:nvPr/>
        </p:nvPicPr>
        <p:blipFill>
          <a:blip r:embed="rId3"/>
          <a:stretch>
            <a:fillRect/>
          </a:stretch>
        </p:blipFill>
        <p:spPr>
          <a:xfrm>
            <a:off x="770010" y="2235386"/>
            <a:ext cx="8199821" cy="3240966"/>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9478447" y="2795954"/>
            <a:ext cx="2328366" cy="1625321"/>
          </a:xfrm>
          <a:prstGeom prst="rect">
            <a:avLst/>
          </a:prstGeom>
        </p:spPr>
        <p:txBody>
          <a:bodyPr lIns="91440" tIns="45720" rIns="91440" bIns="45720" anchor="t">
            <a:normAutofit fontScale="92500" lnSpcReduction="20000"/>
          </a:bodyPr>
          <a:lstStyle/>
          <a:p>
            <a:pPr>
              <a:lnSpc>
                <a:spcPct val="100000"/>
              </a:lnSpc>
              <a:spcBef>
                <a:spcPts val="1400"/>
              </a:spcBef>
            </a:pPr>
            <a:r>
              <a:rPr lang="en-US" sz="2200" dirty="0">
                <a:solidFill>
                  <a:schemeClr val="accent3">
                    <a:lumMod val="25000"/>
                  </a:schemeClr>
                </a:solidFill>
                <a:latin typeface="Abadi"/>
              </a:rPr>
              <a:t>Used ‘SELECT DISTINGT’ statement to return and list the unique names</a:t>
            </a: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2" name="Рисунок 1">
            <a:extLst>
              <a:ext uri="{FF2B5EF4-FFF2-40B4-BE49-F238E27FC236}">
                <a16:creationId xmlns:a16="http://schemas.microsoft.com/office/drawing/2014/main" id="{00AD18AF-7ECD-4E8E-8A39-FAAF6B68A564}"/>
              </a:ext>
            </a:extLst>
          </p:cNvPr>
          <p:cNvPicPr>
            <a:picLocks noChangeAspect="1"/>
          </p:cNvPicPr>
          <p:nvPr/>
        </p:nvPicPr>
        <p:blipFill>
          <a:blip r:embed="rId3"/>
          <a:stretch>
            <a:fillRect/>
          </a:stretch>
        </p:blipFill>
        <p:spPr>
          <a:xfrm>
            <a:off x="770011" y="1977897"/>
            <a:ext cx="8521098" cy="3689373"/>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9428833" y="2755072"/>
            <a:ext cx="2507063" cy="1880164"/>
          </a:xfrm>
          <a:prstGeom prst="rect">
            <a:avLst/>
          </a:prstGeom>
        </p:spPr>
        <p:txBody>
          <a:bodyPr>
            <a:normAutofit fontScale="925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Used the ‘Count’ statement to calculate the total number of successful and failure mission outcomes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2" name="Рисунок 1">
            <a:extLst>
              <a:ext uri="{FF2B5EF4-FFF2-40B4-BE49-F238E27FC236}">
                <a16:creationId xmlns:a16="http://schemas.microsoft.com/office/drawing/2014/main" id="{7C69413C-8C56-4AE9-A647-AA3028AAE943}"/>
              </a:ext>
            </a:extLst>
          </p:cNvPr>
          <p:cNvPicPr>
            <a:picLocks noChangeAspect="1"/>
          </p:cNvPicPr>
          <p:nvPr/>
        </p:nvPicPr>
        <p:blipFill>
          <a:blip r:embed="rId3"/>
          <a:stretch>
            <a:fillRect/>
          </a:stretch>
        </p:blipFill>
        <p:spPr>
          <a:xfrm>
            <a:off x="770011" y="2243563"/>
            <a:ext cx="8588484" cy="2903183"/>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34</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flipH="1">
            <a:off x="9060012" y="2734076"/>
            <a:ext cx="2914020" cy="1506328"/>
          </a:xfrm>
          <a:prstGeom prst="rect">
            <a:avLst/>
          </a:prstGeom>
        </p:spPr>
        <p:txBody>
          <a:bodyPr>
            <a:normAutofit fontScale="92500"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There are the boosters which have carried the maximum payload mass registered in the dataset</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2" name="Рисунок 1">
            <a:extLst>
              <a:ext uri="{FF2B5EF4-FFF2-40B4-BE49-F238E27FC236}">
                <a16:creationId xmlns:a16="http://schemas.microsoft.com/office/drawing/2014/main" id="{2D5D3E6A-23E4-44CB-974B-82EB7D78D440}"/>
              </a:ext>
            </a:extLst>
          </p:cNvPr>
          <p:cNvPicPr>
            <a:picLocks noChangeAspect="1"/>
          </p:cNvPicPr>
          <p:nvPr/>
        </p:nvPicPr>
        <p:blipFill>
          <a:blip r:embed="rId3"/>
          <a:stretch>
            <a:fillRect/>
          </a:stretch>
        </p:blipFill>
        <p:spPr>
          <a:xfrm>
            <a:off x="770011" y="1579927"/>
            <a:ext cx="8263457" cy="4842734"/>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35</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245986" y="2431118"/>
            <a:ext cx="3410102" cy="2251036"/>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Find the 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for in year 2015</a:t>
            </a: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2" name="Рисунок 1">
            <a:extLst>
              <a:ext uri="{FF2B5EF4-FFF2-40B4-BE49-F238E27FC236}">
                <a16:creationId xmlns:a16="http://schemas.microsoft.com/office/drawing/2014/main" id="{92C71512-71A7-4A61-A1A4-92BBA908F357}"/>
              </a:ext>
            </a:extLst>
          </p:cNvPr>
          <p:cNvPicPr>
            <a:picLocks noChangeAspect="1"/>
          </p:cNvPicPr>
          <p:nvPr/>
        </p:nvPicPr>
        <p:blipFill>
          <a:blip r:embed="rId3"/>
          <a:stretch>
            <a:fillRect/>
          </a:stretch>
        </p:blipFill>
        <p:spPr>
          <a:xfrm>
            <a:off x="770011" y="2049660"/>
            <a:ext cx="7148179" cy="3044854"/>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36</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553998" y="2878633"/>
            <a:ext cx="3064747" cy="1864189"/>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Result of ranking the count of landing outcomes between the date 2010-06-04 and 2017-03-20</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2" name="Рисунок 1">
            <a:extLst>
              <a:ext uri="{FF2B5EF4-FFF2-40B4-BE49-F238E27FC236}">
                <a16:creationId xmlns:a16="http://schemas.microsoft.com/office/drawing/2014/main" id="{3C7AA82B-FA75-4A62-A1AB-C7D1BCD0D413}"/>
              </a:ext>
            </a:extLst>
          </p:cNvPr>
          <p:cNvPicPr>
            <a:picLocks noChangeAspect="1"/>
          </p:cNvPicPr>
          <p:nvPr/>
        </p:nvPicPr>
        <p:blipFill>
          <a:blip r:embed="rId3"/>
          <a:stretch>
            <a:fillRect/>
          </a:stretch>
        </p:blipFill>
        <p:spPr>
          <a:xfrm>
            <a:off x="770010" y="1964745"/>
            <a:ext cx="7509831" cy="3692477"/>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8943034" y="2753248"/>
            <a:ext cx="2647739" cy="2039815"/>
          </a:xfrm>
          <a:prstGeom prst="rect">
            <a:avLst/>
          </a:prstGeom>
        </p:spPr>
        <p:txBody>
          <a:bodyPr lIns="91440" tIns="45720" rIns="91440" bIns="45720" anchor="t">
            <a:normAutofit fontScale="85000" lnSpcReduction="10000"/>
          </a:bodyPr>
          <a:lstStyle/>
          <a:p>
            <a:pPr>
              <a:lnSpc>
                <a:spcPct val="100000"/>
              </a:lnSpc>
              <a:spcBef>
                <a:spcPts val="1400"/>
              </a:spcBef>
            </a:pPr>
            <a:r>
              <a:rPr lang="en-US" sz="2200" dirty="0">
                <a:solidFill>
                  <a:schemeClr val="accent3">
                    <a:lumMod val="25000"/>
                  </a:schemeClr>
                </a:solidFill>
                <a:latin typeface="Abadi"/>
              </a:rPr>
              <a:t>According to the map, launch sites are near sea. Probably it's by safety and for convenience, but not too far from roads and railroads.</a:t>
            </a:r>
            <a:endParaRPr lang="en-US"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of Launch Sites on Global Map</a:t>
            </a:r>
          </a:p>
        </p:txBody>
      </p:sp>
      <p:pic>
        <p:nvPicPr>
          <p:cNvPr id="4" name="Рисунок 3">
            <a:extLst>
              <a:ext uri="{FF2B5EF4-FFF2-40B4-BE49-F238E27FC236}">
                <a16:creationId xmlns:a16="http://schemas.microsoft.com/office/drawing/2014/main" id="{7650CE5F-3330-4BB7-AC17-60DE7A4AD5A8}"/>
              </a:ext>
            </a:extLst>
          </p:cNvPr>
          <p:cNvPicPr>
            <a:picLocks noChangeAspect="1"/>
          </p:cNvPicPr>
          <p:nvPr/>
        </p:nvPicPr>
        <p:blipFill>
          <a:blip r:embed="rId3"/>
          <a:stretch>
            <a:fillRect/>
          </a:stretch>
        </p:blipFill>
        <p:spPr>
          <a:xfrm>
            <a:off x="770011" y="1945786"/>
            <a:ext cx="7780694" cy="4107536"/>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Outcomes for Each Site on the Map</a:t>
            </a:r>
          </a:p>
        </p:txBody>
      </p:sp>
      <p:pic>
        <p:nvPicPr>
          <p:cNvPr id="2" name="Рисунок 1">
            <a:extLst>
              <a:ext uri="{FF2B5EF4-FFF2-40B4-BE49-F238E27FC236}">
                <a16:creationId xmlns:a16="http://schemas.microsoft.com/office/drawing/2014/main" id="{D0482055-6F00-4C0B-A3C9-B4E4985B974B}"/>
              </a:ext>
            </a:extLst>
          </p:cNvPr>
          <p:cNvPicPr>
            <a:picLocks noChangeAspect="1"/>
          </p:cNvPicPr>
          <p:nvPr/>
        </p:nvPicPr>
        <p:blipFill>
          <a:blip r:embed="rId3"/>
          <a:stretch>
            <a:fillRect/>
          </a:stretch>
        </p:blipFill>
        <p:spPr>
          <a:xfrm>
            <a:off x="770011" y="1904162"/>
            <a:ext cx="3411539" cy="3019529"/>
          </a:xfrm>
          <a:prstGeom prst="rect">
            <a:avLst/>
          </a:prstGeom>
        </p:spPr>
      </p:pic>
      <p:pic>
        <p:nvPicPr>
          <p:cNvPr id="4" name="Рисунок 3">
            <a:extLst>
              <a:ext uri="{FF2B5EF4-FFF2-40B4-BE49-F238E27FC236}">
                <a16:creationId xmlns:a16="http://schemas.microsoft.com/office/drawing/2014/main" id="{71800AFB-E0AB-4296-AE48-5C60968C5704}"/>
              </a:ext>
            </a:extLst>
          </p:cNvPr>
          <p:cNvPicPr>
            <a:picLocks noChangeAspect="1"/>
          </p:cNvPicPr>
          <p:nvPr/>
        </p:nvPicPr>
        <p:blipFill>
          <a:blip r:embed="rId4"/>
          <a:stretch>
            <a:fillRect/>
          </a:stretch>
        </p:blipFill>
        <p:spPr>
          <a:xfrm>
            <a:off x="4390230" y="1919235"/>
            <a:ext cx="3411540" cy="3019529"/>
          </a:xfrm>
          <a:prstGeom prst="rect">
            <a:avLst/>
          </a:prstGeom>
        </p:spPr>
      </p:pic>
      <p:pic>
        <p:nvPicPr>
          <p:cNvPr id="6" name="Рисунок 5">
            <a:extLst>
              <a:ext uri="{FF2B5EF4-FFF2-40B4-BE49-F238E27FC236}">
                <a16:creationId xmlns:a16="http://schemas.microsoft.com/office/drawing/2014/main" id="{16728B14-FBE1-48C2-9396-497BD60F04DB}"/>
              </a:ext>
            </a:extLst>
          </p:cNvPr>
          <p:cNvPicPr>
            <a:picLocks noChangeAspect="1"/>
          </p:cNvPicPr>
          <p:nvPr/>
        </p:nvPicPr>
        <p:blipFill>
          <a:blip r:embed="rId5"/>
          <a:stretch>
            <a:fillRect/>
          </a:stretch>
        </p:blipFill>
        <p:spPr>
          <a:xfrm>
            <a:off x="8010450" y="1904161"/>
            <a:ext cx="3390243" cy="3019529"/>
          </a:xfrm>
          <a:prstGeom prst="rect">
            <a:avLst/>
          </a:prstGeom>
        </p:spPr>
      </p:pic>
      <p:sp>
        <p:nvSpPr>
          <p:cNvPr id="10" name="Rectangle 3">
            <a:extLst>
              <a:ext uri="{FF2B5EF4-FFF2-40B4-BE49-F238E27FC236}">
                <a16:creationId xmlns:a16="http://schemas.microsoft.com/office/drawing/2014/main" id="{B6B674F9-B576-4F17-820E-88068832F773}"/>
              </a:ext>
            </a:extLst>
          </p:cNvPr>
          <p:cNvSpPr>
            <a:spLocks noGrp="1" noChangeArrowheads="1"/>
          </p:cNvSpPr>
          <p:nvPr>
            <p:ph idx="4294967295"/>
          </p:nvPr>
        </p:nvSpPr>
        <p:spPr bwMode="auto">
          <a:xfrm>
            <a:off x="769111" y="5317687"/>
            <a:ext cx="534793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lnSpc>
                <a:spcPct val="100000"/>
              </a:lnSpc>
            </a:pPr>
            <a:r>
              <a:rPr lang="en-US" altLang="ru-RU" sz="2000" dirty="0">
                <a:latin typeface="Abadi" panose="020B0604020104020204" pitchFamily="34" charset="0"/>
              </a:rPr>
              <a:t>Green marker used if a launch was successful</a:t>
            </a:r>
          </a:p>
          <a:p>
            <a:pPr lvl="0">
              <a:lnSpc>
                <a:spcPct val="100000"/>
              </a:lnSpc>
            </a:pPr>
            <a:r>
              <a:rPr lang="en-US" altLang="ru-RU" sz="2000" dirty="0">
                <a:latin typeface="Abadi" panose="020B0604020104020204" pitchFamily="34" charset="0"/>
              </a:rPr>
              <a:t>Red marker used if a launch was failed</a:t>
            </a:r>
            <a:endParaRPr kumimoji="0" lang="ru-RU" altLang="ru-RU" sz="2000" b="0" i="0" u="none" strike="noStrike" cap="none" normalizeH="0" baseline="0" dirty="0">
              <a:ln>
                <a:noFill/>
              </a:ln>
              <a:solidFill>
                <a:schemeClr val="tx1"/>
              </a:solidFill>
              <a:effectLst/>
            </a:endParaRPr>
          </a:p>
        </p:txBody>
      </p:sp>
    </p:spTree>
    <p:extLst>
      <p:ext uri="{BB962C8B-B14F-4D97-AF65-F5344CB8AC3E}">
        <p14:creationId xmlns:p14="http://schemas.microsoft.com/office/powerpoint/2010/main" val="2395978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7" y="1531088"/>
            <a:ext cx="5660840" cy="532691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0" indent="0">
              <a:spcBef>
                <a:spcPts val="1400"/>
              </a:spcBef>
              <a:buNone/>
            </a:pPr>
            <a:r>
              <a:rPr lang="en-US" sz="2000" dirty="0">
                <a:solidFill>
                  <a:schemeClr val="tx1"/>
                </a:solidFill>
                <a:latin typeface="Abadi" panose="020B0604020104020204" pitchFamily="34" charset="0"/>
                <a:cs typeface="Arial" panose="020B0604020202020204" pitchFamily="34" charset="0"/>
              </a:rPr>
              <a:t>SpaceX advertises Falcon 9 rocket launches on its website with a cost of 62 million dollars; other providers cost upward of 165 million dollars each, much of the savings is because SpaceX can reuse the first stage. Therefore if we can determine if the first stage will land, we can determine the cost of a launch. This information can be used if an alternate company wants to bid against SpaceX for a rocket launch.</a:t>
            </a:r>
          </a:p>
          <a:p>
            <a:pPr marL="0" indent="0">
              <a:spcBef>
                <a:spcPts val="1400"/>
              </a:spcBef>
              <a:buNone/>
            </a:pPr>
            <a:endParaRPr lang="en-US" sz="2000" dirty="0">
              <a:solidFill>
                <a:schemeClr val="accent3">
                  <a:lumMod val="25000"/>
                </a:schemeClr>
              </a:solidFill>
              <a:latin typeface="Abadi" panose="020B0604020104020204" pitchFamily="34" charset="0"/>
            </a:endParaRP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marL="0" indent="0">
              <a:spcBef>
                <a:spcPts val="1400"/>
              </a:spcBef>
              <a:buNone/>
            </a:pPr>
            <a:r>
              <a:rPr lang="en-US" sz="2000" dirty="0">
                <a:solidFill>
                  <a:schemeClr val="accent3">
                    <a:lumMod val="25000"/>
                  </a:schemeClr>
                </a:solidFill>
                <a:latin typeface="Abadi" panose="020B0604020104020204" pitchFamily="34" charset="0"/>
              </a:rPr>
              <a:t>In this work we will predict if the Falcon 9 first stage will successfully, using data from Falcon 9 rocket launchers advertised on its website.</a:t>
            </a:r>
          </a:p>
        </p:txBody>
      </p:sp>
      <p:pic>
        <p:nvPicPr>
          <p:cNvPr id="2" name="Рисунок 1">
            <a:extLst>
              <a:ext uri="{FF2B5EF4-FFF2-40B4-BE49-F238E27FC236}">
                <a16:creationId xmlns:a16="http://schemas.microsoft.com/office/drawing/2014/main" id="{1B180FDE-DAE4-4E7E-9A6A-7A43F8B3FAC0}"/>
              </a:ext>
            </a:extLst>
          </p:cNvPr>
          <p:cNvPicPr>
            <a:picLocks noChangeAspect="1"/>
          </p:cNvPicPr>
          <p:nvPr/>
        </p:nvPicPr>
        <p:blipFill>
          <a:blip r:embed="rId3"/>
          <a:stretch>
            <a:fillRect/>
          </a:stretch>
        </p:blipFill>
        <p:spPr>
          <a:xfrm>
            <a:off x="7289471" y="2571740"/>
            <a:ext cx="4168501" cy="2735244"/>
          </a:xfrm>
          <a:prstGeom prst="rect">
            <a:avLst/>
          </a:prstGeom>
        </p:spPr>
      </p:pic>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8963131" y="2813538"/>
            <a:ext cx="2602522" cy="1768510"/>
          </a:xfrm>
          <a:prstGeom prst="rect">
            <a:avLst/>
          </a:prstGeom>
        </p:spPr>
        <p:txBody>
          <a:bodyPr lIns="91440" tIns="45720" rIns="91440" bIns="45720" anchor="t">
            <a:normAutofit fontScale="85000" lnSpcReduction="20000"/>
          </a:bodyPr>
          <a:lstStyle/>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distances between the coastline point and the launch site is 86.7km</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The Distance Between a Launch Site to Its Proximities</a:t>
            </a:r>
          </a:p>
        </p:txBody>
      </p:sp>
      <p:pic>
        <p:nvPicPr>
          <p:cNvPr id="2" name="Рисунок 1">
            <a:extLst>
              <a:ext uri="{FF2B5EF4-FFF2-40B4-BE49-F238E27FC236}">
                <a16:creationId xmlns:a16="http://schemas.microsoft.com/office/drawing/2014/main" id="{1B225DC5-3D46-40CE-8913-0B9E12892A32}"/>
              </a:ext>
            </a:extLst>
          </p:cNvPr>
          <p:cNvPicPr>
            <a:picLocks noChangeAspect="1"/>
          </p:cNvPicPr>
          <p:nvPr/>
        </p:nvPicPr>
        <p:blipFill>
          <a:blip r:embed="rId3"/>
          <a:stretch>
            <a:fillRect/>
          </a:stretch>
        </p:blipFill>
        <p:spPr>
          <a:xfrm>
            <a:off x="766423" y="1946202"/>
            <a:ext cx="7948349" cy="4183293"/>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8714772" y="2635681"/>
            <a:ext cx="2959029" cy="2441865"/>
          </a:xfrm>
          <a:prstGeom prst="rect">
            <a:avLst/>
          </a:prstGeom>
        </p:spPr>
        <p:txBody>
          <a:bodyPr lIns="91440" tIns="45720" rIns="91440" bIns="45720" anchor="t">
            <a:normAutofit fontScale="70000" lnSpcReduction="20000"/>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dirty="0"/>
              <a:t>Launch site KSC LC-39A has the highest launch success rate at 42% followed by CCAFS LC-40 at 29%, VAFB SLC-4E at 17% and lastly launch site CCAFS SLC-40 with a success rate of 13%</a:t>
            </a: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Launchers by Site</a:t>
            </a:r>
          </a:p>
        </p:txBody>
      </p:sp>
      <p:pic>
        <p:nvPicPr>
          <p:cNvPr id="2" name="Рисунок 1">
            <a:extLst>
              <a:ext uri="{FF2B5EF4-FFF2-40B4-BE49-F238E27FC236}">
                <a16:creationId xmlns:a16="http://schemas.microsoft.com/office/drawing/2014/main" id="{B71F3FB8-A22F-411D-92A2-3B87D3E34E3F}"/>
              </a:ext>
            </a:extLst>
          </p:cNvPr>
          <p:cNvPicPr>
            <a:picLocks noChangeAspect="1"/>
          </p:cNvPicPr>
          <p:nvPr/>
        </p:nvPicPr>
        <p:blipFill>
          <a:blip r:embed="rId3"/>
          <a:stretch>
            <a:fillRect/>
          </a:stretch>
        </p:blipFill>
        <p:spPr>
          <a:xfrm>
            <a:off x="826726" y="1624197"/>
            <a:ext cx="7662647" cy="4868035"/>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flipH="1">
            <a:off x="8714772" y="2562328"/>
            <a:ext cx="3265946" cy="2233977"/>
          </a:xfrm>
          <a:prstGeom prst="rect">
            <a:avLst/>
          </a:prstGeom>
        </p:spPr>
        <p:txBody>
          <a:bodyPr lIns="91440" tIns="45720" rIns="91440" bIns="45720" anchor="t">
            <a:normAutofit fontScale="92500"/>
          </a:bodyPr>
          <a:lstStyle/>
          <a:p>
            <a:r>
              <a:rPr lang="en-US" dirty="0"/>
              <a:t>Launch site CCAFS LC-40 had the second highest: success ratio of 73% success against 27% failed launches</a:t>
            </a:r>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Ratio for CCAFS LC-40 </a:t>
            </a:r>
          </a:p>
        </p:txBody>
      </p:sp>
      <p:pic>
        <p:nvPicPr>
          <p:cNvPr id="6" name="Рисунок 5">
            <a:extLst>
              <a:ext uri="{FF2B5EF4-FFF2-40B4-BE49-F238E27FC236}">
                <a16:creationId xmlns:a16="http://schemas.microsoft.com/office/drawing/2014/main" id="{0B3E502A-E4FF-4AAE-82F4-D3826A4BA4D1}"/>
              </a:ext>
            </a:extLst>
          </p:cNvPr>
          <p:cNvPicPr>
            <a:picLocks noChangeAspect="1"/>
          </p:cNvPicPr>
          <p:nvPr/>
        </p:nvPicPr>
        <p:blipFill>
          <a:blip r:embed="rId3"/>
          <a:stretch>
            <a:fillRect/>
          </a:stretch>
        </p:blipFill>
        <p:spPr>
          <a:xfrm>
            <a:off x="770011" y="1874118"/>
            <a:ext cx="7823744" cy="4247428"/>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1246042" y="4452821"/>
            <a:ext cx="7878764" cy="1179982"/>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For Launch site CCAFS LC-40 the booster version FT has the largest success rate from a payload mass of &gt;2000kg</a:t>
            </a: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Outcome</a:t>
            </a:r>
          </a:p>
        </p:txBody>
      </p:sp>
      <p:pic>
        <p:nvPicPr>
          <p:cNvPr id="2" name="Рисунок 1">
            <a:extLst>
              <a:ext uri="{FF2B5EF4-FFF2-40B4-BE49-F238E27FC236}">
                <a16:creationId xmlns:a16="http://schemas.microsoft.com/office/drawing/2014/main" id="{30AB0EC1-4249-4A46-960A-BA040488B988}"/>
              </a:ext>
            </a:extLst>
          </p:cNvPr>
          <p:cNvPicPr>
            <a:picLocks noChangeAspect="1"/>
          </p:cNvPicPr>
          <p:nvPr/>
        </p:nvPicPr>
        <p:blipFill>
          <a:blip r:embed="rId3"/>
          <a:stretch>
            <a:fillRect/>
          </a:stretch>
        </p:blipFill>
        <p:spPr>
          <a:xfrm>
            <a:off x="1246042" y="1801208"/>
            <a:ext cx="9563537" cy="2304244"/>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8069326" y="2767337"/>
            <a:ext cx="2953716" cy="1711076"/>
          </a:xfrm>
          <a:prstGeom prst="rect">
            <a:avLst/>
          </a:prstGeom>
        </p:spPr>
        <p:txBody>
          <a:bodyPr vert="horz" lIns="91440" tIns="45720" rIns="91440" bIns="45720" rtlCol="0" anchor="t">
            <a:normAutofit fontScale="92500" lnSpcReduction="20000"/>
          </a:bodyPr>
          <a:lstStyle/>
          <a:p>
            <a:pPr>
              <a:lnSpc>
                <a:spcPct val="100000"/>
              </a:lnSpc>
              <a:spcBef>
                <a:spcPts val="1400"/>
              </a:spcBef>
            </a:pPr>
            <a:r>
              <a:rPr lang="en-US" sz="2200" dirty="0">
                <a:solidFill>
                  <a:schemeClr val="accent3">
                    <a:lumMod val="25000"/>
                  </a:schemeClr>
                </a:solidFill>
                <a:latin typeface="Abadi"/>
              </a:rPr>
              <a:t>All the methods perform equally on the test data. They all have the same </a:t>
            </a:r>
            <a:r>
              <a:rPr lang="en-US" sz="2400" dirty="0">
                <a:solidFill>
                  <a:schemeClr val="accent3">
                    <a:lumMod val="25000"/>
                  </a:schemeClr>
                </a:solidFill>
                <a:latin typeface="Abadi"/>
              </a:rPr>
              <a:t>a</a:t>
            </a:r>
            <a:r>
              <a:rPr lang="en-US" sz="2400" dirty="0"/>
              <a:t>ccuracy</a:t>
            </a:r>
            <a:r>
              <a:rPr lang="en-US" sz="2200" dirty="0">
                <a:solidFill>
                  <a:schemeClr val="accent3">
                    <a:lumMod val="25000"/>
                  </a:schemeClr>
                </a:solidFill>
                <a:latin typeface="Abadi"/>
              </a:rPr>
              <a:t> of 0.83333 on the test Data</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graphicFrame>
        <p:nvGraphicFramePr>
          <p:cNvPr id="6" name="Діаграма 5">
            <a:extLst>
              <a:ext uri="{FF2B5EF4-FFF2-40B4-BE49-F238E27FC236}">
                <a16:creationId xmlns:a16="http://schemas.microsoft.com/office/drawing/2014/main" id="{8AD7526B-6AD8-4843-992D-4A64F1CE1BCC}"/>
              </a:ext>
            </a:extLst>
          </p:cNvPr>
          <p:cNvGraphicFramePr/>
          <p:nvPr>
            <p:extLst>
              <p:ext uri="{D42A27DB-BD31-4B8C-83A1-F6EECF244321}">
                <p14:modId xmlns:p14="http://schemas.microsoft.com/office/powerpoint/2010/main" val="3622483758"/>
              </p:ext>
            </p:extLst>
          </p:nvPr>
        </p:nvGraphicFramePr>
        <p:xfrm>
          <a:off x="770011" y="1634792"/>
          <a:ext cx="5982481" cy="4445514"/>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45944607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6953458" y="2600011"/>
            <a:ext cx="4332153" cy="2394020"/>
          </a:xfrm>
          <a:prstGeom prst="rect">
            <a:avLst/>
          </a:prstGeom>
        </p:spPr>
        <p:txBody>
          <a:bodyPr>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All the four classification model had the same confusion matrixes and were able equally distinguish between the different classes. The main problem is false positives for all the models</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2" name="Рисунок 1">
            <a:extLst>
              <a:ext uri="{FF2B5EF4-FFF2-40B4-BE49-F238E27FC236}">
                <a16:creationId xmlns:a16="http://schemas.microsoft.com/office/drawing/2014/main" id="{2D79A97E-59A9-464C-A40D-B0DC61AF4BE3}"/>
              </a:ext>
            </a:extLst>
          </p:cNvPr>
          <p:cNvPicPr>
            <a:picLocks noChangeAspect="1"/>
          </p:cNvPicPr>
          <p:nvPr/>
        </p:nvPicPr>
        <p:blipFill>
          <a:blip r:embed="rId3"/>
          <a:stretch>
            <a:fillRect/>
          </a:stretch>
        </p:blipFill>
        <p:spPr>
          <a:xfrm>
            <a:off x="770010" y="1678075"/>
            <a:ext cx="5578945" cy="472451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48</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9187905" cy="4351338"/>
          </a:xfrm>
          <a:prstGeom prst="rect">
            <a:avLst/>
          </a:prstGeom>
        </p:spPr>
        <p:txBody>
          <a:bodyPr>
            <a:normAutofit fontScale="92500"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Different launch sites have different success rates. KSC LC-39A and VAFB SLC 4E has a success rate of 77%, while CCAFS LC-40, has a success rate of 60 %.</a:t>
            </a:r>
          </a:p>
          <a:p>
            <a:pPr>
              <a:lnSpc>
                <a:spcPct val="100000"/>
              </a:lnSpc>
              <a:spcBef>
                <a:spcPts val="1400"/>
              </a:spcBef>
            </a:pPr>
            <a:r>
              <a:rPr lang="en-US" sz="2200" dirty="0">
                <a:solidFill>
                  <a:schemeClr val="accent3">
                    <a:lumMod val="25000"/>
                  </a:schemeClr>
                </a:solidFill>
                <a:latin typeface="Abadi" panose="020B0604020104020204" pitchFamily="34" charset="0"/>
              </a:rPr>
              <a:t>With the flight number increases in each of the third launch sites, so does the success rate. For example, KSC LC 39A and CCAFS SLC 40 have a 100% success rates after 80th flight.</a:t>
            </a:r>
          </a:p>
          <a:p>
            <a:pPr>
              <a:lnSpc>
                <a:spcPct val="100000"/>
              </a:lnSpc>
              <a:spcBef>
                <a:spcPts val="1400"/>
              </a:spcBef>
            </a:pPr>
            <a:r>
              <a:rPr lang="en-US" sz="2200" dirty="0">
                <a:solidFill>
                  <a:schemeClr val="accent3">
                    <a:lumMod val="25000"/>
                  </a:schemeClr>
                </a:solidFill>
                <a:latin typeface="Abadi" panose="020B0604020104020204" pitchFamily="34" charset="0"/>
              </a:rPr>
              <a:t>Orbits ES-L1, GEO, HEO &amp; SSO have the highest success rates at 100%, with SO orbit having the lowest success rate at -50%. Orbit SO has 0% success rate.</a:t>
            </a:r>
          </a:p>
          <a:p>
            <a:pPr>
              <a:lnSpc>
                <a:spcPct val="100000"/>
              </a:lnSpc>
              <a:spcBef>
                <a:spcPts val="1400"/>
              </a:spcBef>
            </a:pPr>
            <a:r>
              <a:rPr lang="en-US" sz="2200" dirty="0">
                <a:solidFill>
                  <a:schemeClr val="accent3">
                    <a:lumMod val="25000"/>
                  </a:schemeClr>
                </a:solidFill>
                <a:latin typeface="Abadi" panose="020B0604020104020204" pitchFamily="34" charset="0"/>
              </a:rPr>
              <a:t>With heavy payloads the successful landing or positive landing rate are more for Polar, LEO and ISS. However for GTO we cannot distinguish this well as both positive landing rate and negative landing (unsuccessful mission) are both there here.</a:t>
            </a:r>
          </a:p>
          <a:p>
            <a:pPr>
              <a:lnSpc>
                <a:spcPct val="100000"/>
              </a:lnSpc>
              <a:spcBef>
                <a:spcPts val="1400"/>
              </a:spcBef>
            </a:pPr>
            <a:r>
              <a:rPr lang="en-US" sz="2200" dirty="0">
                <a:solidFill>
                  <a:schemeClr val="accent3">
                    <a:lumMod val="25000"/>
                  </a:schemeClr>
                </a:solidFill>
                <a:latin typeface="Abadi" panose="020B0604020104020204" pitchFamily="34" charset="0"/>
              </a:rPr>
              <a:t>The success rate since 2013 kept increasing till 2020.</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297172"/>
            <a:ext cx="10104817" cy="5495514"/>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marL="0" indent="0">
              <a:lnSpc>
                <a:spcPct val="120000"/>
              </a:lnSpc>
              <a:spcBef>
                <a:spcPts val="0"/>
              </a:spcBef>
              <a:buNone/>
            </a:pPr>
            <a:r>
              <a:rPr lang="en-US" sz="8000" dirty="0">
                <a:solidFill>
                  <a:schemeClr val="tx1"/>
                </a:solidFill>
                <a:latin typeface="Abadi" panose="020B0604020104020204" pitchFamily="34" charset="0"/>
              </a:rPr>
              <a:t>The data from SpaceX were collected  from the following resources:</a:t>
            </a:r>
          </a:p>
          <a:p>
            <a:pPr marL="0" indent="0">
              <a:lnSpc>
                <a:spcPct val="120000"/>
              </a:lnSpc>
              <a:spcBef>
                <a:spcPts val="0"/>
              </a:spcBef>
              <a:buNone/>
            </a:pPr>
            <a:r>
              <a:rPr lang="en-US" sz="8000" dirty="0">
                <a:solidFill>
                  <a:schemeClr val="tx1"/>
                </a:solidFill>
                <a:latin typeface="Abadi" panose="020B0604020104020204" pitchFamily="34" charset="0"/>
              </a:rPr>
              <a:t>SpaceX API (</a:t>
            </a:r>
            <a:r>
              <a:rPr lang="en-US" sz="8000" dirty="0">
                <a:solidFill>
                  <a:srgbClr val="0563C1"/>
                </a:solidFill>
                <a:latin typeface="Abadi" panose="020B0604020104020204" pitchFamily="34" charset="0"/>
                <a:hlinkClick r:id="rId4">
                  <a:extLst>
                    <a:ext uri="{A12FA001-AC4F-418D-AE19-62706E023703}">
                      <ahyp:hlinkClr xmlns:ahyp="http://schemas.microsoft.com/office/drawing/2018/hyperlinkcolor" val="tx"/>
                    </a:ext>
                  </a:extLst>
                </a:hlinkClick>
              </a:rPr>
              <a:t>https</a:t>
            </a:r>
            <a:r>
              <a:rPr lang="en-US" sz="8000" dirty="0">
                <a:solidFill>
                  <a:schemeClr val="tx1"/>
                </a:solidFill>
                <a:latin typeface="Abadi" panose="020B0604020104020204" pitchFamily="34" charset="0"/>
                <a:sym typeface="Wingdings" panose="05000000000000000000" pitchFamily="2" charset="2"/>
                <a:hlinkClick r:id="rId4">
                  <a:extLst>
                    <a:ext uri="{A12FA001-AC4F-418D-AE19-62706E023703}">
                      <ahyp:hlinkClr xmlns:ahyp="http://schemas.microsoft.com/office/drawing/2018/hyperlinkcolor" val="tx"/>
                    </a:ext>
                  </a:extLst>
                </a:hlinkClick>
              </a:rPr>
              <a:t>://api.spacexdata.com/</a:t>
            </a:r>
            <a:r>
              <a:rPr lang="en-US" sz="8000" dirty="0">
                <a:solidFill>
                  <a:schemeClr val="tx1"/>
                </a:solidFill>
                <a:latin typeface="Abadi" panose="020B0604020104020204" pitchFamily="34" charset="0"/>
                <a:sym typeface="Wingdings" panose="05000000000000000000" pitchFamily="2" charset="2"/>
              </a:rPr>
              <a:t>)</a:t>
            </a:r>
          </a:p>
          <a:p>
            <a:pPr marL="0" indent="0">
              <a:lnSpc>
                <a:spcPct val="120000"/>
              </a:lnSpc>
              <a:spcBef>
                <a:spcPts val="0"/>
              </a:spcBef>
              <a:buNone/>
            </a:pPr>
            <a:r>
              <a:rPr lang="en-US" sz="8000" dirty="0" err="1">
                <a:solidFill>
                  <a:schemeClr val="tx1"/>
                </a:solidFill>
                <a:latin typeface="Abadi" panose="020B0604020104020204" pitchFamily="34" charset="0"/>
                <a:sym typeface="Wingdings" panose="05000000000000000000" pitchFamily="2" charset="2"/>
              </a:rPr>
              <a:t>WebScraping</a:t>
            </a:r>
            <a:r>
              <a:rPr lang="en-US" sz="8000" dirty="0">
                <a:solidFill>
                  <a:schemeClr val="tx1"/>
                </a:solidFill>
                <a:latin typeface="Abadi" panose="020B0604020104020204" pitchFamily="34" charset="0"/>
                <a:sym typeface="Wingdings" panose="05000000000000000000" pitchFamily="2" charset="2"/>
              </a:rPr>
              <a:t> (</a:t>
            </a:r>
            <a:r>
              <a:rPr lang="en-US" sz="8000" u="sng" dirty="0">
                <a:solidFill>
                  <a:srgbClr val="0563C1"/>
                </a:solidFill>
                <a:latin typeface="Abadi" panose="020B0604020104020204" pitchFamily="34" charset="0"/>
                <a:hlinkClick r:id="rId5">
                  <a:extLst>
                    <a:ext uri="{A12FA001-AC4F-418D-AE19-62706E023703}">
                      <ahyp:hlinkClr xmlns:ahyp="http://schemas.microsoft.com/office/drawing/2018/hyperlinkcolor" val="tx"/>
                    </a:ext>
                  </a:extLst>
                </a:hlinkClick>
              </a:rPr>
              <a:t>https://en.wikipedia.org/wiki/List_of_Falcon_9_and_Falcon_Heavy_</a:t>
            </a:r>
            <a:r>
              <a:rPr lang="en-US" sz="8000" u="sng" dirty="0">
                <a:solidFill>
                  <a:schemeClr val="tx1"/>
                </a:solidFill>
                <a:latin typeface="Abadi" panose="020B0604020104020204" pitchFamily="34" charset="0"/>
                <a:hlinkClick r:id="rId5">
                  <a:extLst>
                    <a:ext uri="{A12FA001-AC4F-418D-AE19-62706E023703}">
                      <ahyp:hlinkClr xmlns:ahyp="http://schemas.microsoft.com/office/drawing/2018/hyperlinkcolor" val="tx"/>
                    </a:ext>
                  </a:extLst>
                </a:hlinkClick>
              </a:rPr>
              <a:t>launches</a:t>
            </a:r>
            <a:endParaRPr lang="en-US" sz="7600" u="sng" dirty="0">
              <a:solidFill>
                <a:schemeClr val="bg2">
                  <a:lumMod val="50000"/>
                </a:schemeClr>
              </a:solidFill>
              <a:latin typeface="Abadi"/>
            </a:endParaRPr>
          </a:p>
          <a:p>
            <a:pPr>
              <a:lnSpc>
                <a:spcPct val="120000"/>
              </a:lnSpc>
              <a:spcBef>
                <a:spcPts val="1400"/>
              </a:spcBef>
            </a:pPr>
            <a:r>
              <a:rPr lang="en-US" sz="8800" dirty="0">
                <a:solidFill>
                  <a:schemeClr val="accent3">
                    <a:lumMod val="25000"/>
                  </a:schemeClr>
                </a:solidFill>
                <a:latin typeface="Abadi"/>
              </a:rPr>
              <a:t>Perform data wrangling</a:t>
            </a:r>
          </a:p>
          <a:p>
            <a:pPr marL="0" indent="0">
              <a:lnSpc>
                <a:spcPct val="120000"/>
              </a:lnSpc>
              <a:spcBef>
                <a:spcPts val="0"/>
              </a:spcBef>
              <a:buNone/>
            </a:pPr>
            <a:r>
              <a:rPr lang="en-US" sz="8000" dirty="0">
                <a:solidFill>
                  <a:schemeClr val="accent3">
                    <a:lumMod val="25000"/>
                  </a:schemeClr>
                </a:solidFill>
                <a:latin typeface="Abadi"/>
              </a:rPr>
              <a:t>Collected data were enriched by cresting a landing outcome </a:t>
            </a:r>
            <a:r>
              <a:rPr lang="en-US" sz="8000" dirty="0" err="1">
                <a:solidFill>
                  <a:schemeClr val="accent3">
                    <a:lumMod val="25000"/>
                  </a:schemeClr>
                </a:solidFill>
                <a:latin typeface="Abadi"/>
              </a:rPr>
              <a:t>lable</a:t>
            </a:r>
            <a:r>
              <a:rPr lang="en-US" sz="8000" dirty="0">
                <a:solidFill>
                  <a:schemeClr val="accent3">
                    <a:lumMod val="25000"/>
                  </a:schemeClr>
                </a:solidFill>
                <a:latin typeface="Abadi"/>
              </a:rPr>
              <a:t> based on outcome data after summarizing and </a:t>
            </a:r>
            <a:r>
              <a:rPr lang="en-US" sz="8000" dirty="0" err="1">
                <a:solidFill>
                  <a:schemeClr val="accent3">
                    <a:lumMod val="25000"/>
                  </a:schemeClr>
                </a:solidFill>
                <a:latin typeface="Abadi"/>
              </a:rPr>
              <a:t>analizyng</a:t>
            </a:r>
            <a:r>
              <a:rPr lang="en-US" sz="8000" dirty="0">
                <a:solidFill>
                  <a:schemeClr val="accent3">
                    <a:lumMod val="25000"/>
                  </a:schemeClr>
                </a:solidFill>
                <a:latin typeface="Abadi"/>
              </a:rPr>
              <a:t> features. </a:t>
            </a:r>
            <a:endParaRPr lang="en-US" sz="8800" dirty="0">
              <a:solidFill>
                <a:schemeClr val="accent3">
                  <a:lumMod val="25000"/>
                </a:schemeClr>
              </a:solidFill>
              <a:latin typeface="Abadi"/>
            </a:endParaRP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marL="0" indent="0">
              <a:lnSpc>
                <a:spcPct val="120000"/>
              </a:lnSpc>
              <a:spcBef>
                <a:spcPts val="0"/>
              </a:spcBef>
              <a:buNone/>
            </a:pPr>
            <a:r>
              <a:rPr lang="en-US" sz="8000" dirty="0">
                <a:solidFill>
                  <a:schemeClr val="tx1"/>
                </a:solidFill>
                <a:latin typeface="Abadi"/>
              </a:rPr>
              <a:t>Data </a:t>
            </a:r>
            <a:r>
              <a:rPr lang="en-US" sz="8000" dirty="0" err="1">
                <a:solidFill>
                  <a:schemeClr val="tx1"/>
                </a:solidFill>
                <a:latin typeface="Abadi"/>
              </a:rPr>
              <a:t>wew</a:t>
            </a:r>
            <a:r>
              <a:rPr lang="en-US" sz="8000" dirty="0">
                <a:solidFill>
                  <a:schemeClr val="tx1"/>
                </a:solidFill>
                <a:latin typeface="Abadi"/>
              </a:rPr>
              <a:t> collected until this step </a:t>
            </a:r>
            <a:r>
              <a:rPr lang="en-US" sz="8000" dirty="0" err="1">
                <a:solidFill>
                  <a:schemeClr val="tx1"/>
                </a:solidFill>
                <a:latin typeface="Abadi"/>
              </a:rPr>
              <a:t>wewrw</a:t>
            </a:r>
            <a:r>
              <a:rPr lang="en-US" sz="8000" dirty="0">
                <a:solidFill>
                  <a:schemeClr val="tx1"/>
                </a:solidFill>
                <a:latin typeface="Abadi"/>
              </a:rPr>
              <a:t> </a:t>
            </a:r>
            <a:r>
              <a:rPr lang="en-US" sz="8000" dirty="0" err="1">
                <a:solidFill>
                  <a:schemeClr val="tx1"/>
                </a:solidFill>
                <a:latin typeface="Abadi"/>
              </a:rPr>
              <a:t>normalithed</a:t>
            </a:r>
            <a:r>
              <a:rPr lang="en-US" sz="8000" dirty="0">
                <a:solidFill>
                  <a:schemeClr val="tx1"/>
                </a:solidFill>
                <a:latin typeface="Abadi"/>
              </a:rPr>
              <a:t> , divided in training and test dataset and evaluated by four different classification models</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
        <p:nvSpPr>
          <p:cNvPr id="2" name="Rectangle 1">
            <a:extLst>
              <a:ext uri="{FF2B5EF4-FFF2-40B4-BE49-F238E27FC236}">
                <a16:creationId xmlns:a16="http://schemas.microsoft.com/office/drawing/2014/main" id="{BBF4B748-D345-4810-91AC-AA48296C4740}"/>
              </a:ext>
            </a:extLst>
          </p:cNvPr>
          <p:cNvSpPr>
            <a:spLocks noChangeArrowheads="1"/>
          </p:cNvSpPr>
          <p:nvPr/>
        </p:nvSpPr>
        <p:spPr bwMode="auto">
          <a:xfrm>
            <a:off x="0" y="120878"/>
            <a:ext cx="207108"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800" b="0" i="0" u="none" strike="noStrike" cap="none" normalizeH="0" baseline="0" dirty="0">
                <a:ln>
                  <a:noFill/>
                </a:ln>
                <a:solidFill>
                  <a:schemeClr val="tx1"/>
                </a:solidFill>
                <a:effectLst/>
              </a:rPr>
              <a:t> </a:t>
            </a: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Describe how data sets were collected. </a:t>
            </a:r>
          </a:p>
          <a:p>
            <a:pPr marL="0" indent="0">
              <a:lnSpc>
                <a:spcPct val="100000"/>
              </a:lnSpc>
              <a:spcBef>
                <a:spcPts val="0"/>
              </a:spcBef>
              <a:buNone/>
            </a:pPr>
            <a:endParaRPr lang="en-US" sz="2200" dirty="0">
              <a:solidFill>
                <a:schemeClr val="accent3">
                  <a:lumMod val="25000"/>
                </a:schemeClr>
              </a:solidFill>
              <a:latin typeface="Abadi" panose="020B0604020104020204" pitchFamily="34" charset="0"/>
            </a:endParaRPr>
          </a:p>
          <a:p>
            <a:pPr>
              <a:spcBef>
                <a:spcPts val="0"/>
              </a:spcBef>
              <a:buFont typeface="Courier New" panose="02070309020205020404" pitchFamily="49" charset="0"/>
              <a:buChar char="o"/>
            </a:pPr>
            <a:r>
              <a:rPr lang="en-US" sz="2000" dirty="0">
                <a:latin typeface="Abadi" panose="020B0604020104020204" pitchFamily="34" charset="0"/>
              </a:rPr>
              <a:t>At first, data were collected using SpaceX API (RESTful API) by making a get request to the</a:t>
            </a:r>
          </a:p>
          <a:p>
            <a:pPr marL="0" indent="0">
              <a:spcBef>
                <a:spcPts val="0"/>
              </a:spcBef>
              <a:buNone/>
            </a:pPr>
            <a:r>
              <a:rPr lang="en-US" sz="2000" dirty="0">
                <a:latin typeface="Abadi" panose="020B0604020104020204" pitchFamily="34" charset="0"/>
              </a:rPr>
              <a:t>SpaceX API. It was done by first defining a series helper functions that would help in the use</a:t>
            </a:r>
          </a:p>
          <a:p>
            <a:pPr marL="0" indent="0">
              <a:spcBef>
                <a:spcPts val="0"/>
              </a:spcBef>
              <a:buNone/>
            </a:pPr>
            <a:r>
              <a:rPr lang="en-US" sz="2000" dirty="0">
                <a:latin typeface="Abadi" panose="020B0604020104020204" pitchFamily="34" charset="0"/>
              </a:rPr>
              <a:t>of the API to extract information using identification numbers in the launch data and then</a:t>
            </a:r>
          </a:p>
          <a:p>
            <a:pPr marL="0" indent="0">
              <a:spcBef>
                <a:spcPts val="0"/>
              </a:spcBef>
              <a:buNone/>
            </a:pPr>
            <a:r>
              <a:rPr lang="en-US" sz="2000" dirty="0">
                <a:latin typeface="Abadi" panose="020B0604020104020204" pitchFamily="34" charset="0"/>
              </a:rPr>
              <a:t>requesting rocket launch data from the SpaceX API </a:t>
            </a:r>
            <a:r>
              <a:rPr lang="en-US" sz="2000" dirty="0" err="1">
                <a:latin typeface="Abadi" panose="020B0604020104020204" pitchFamily="34" charset="0"/>
              </a:rPr>
              <a:t>url</a:t>
            </a:r>
            <a:r>
              <a:rPr lang="en-US" sz="2000" dirty="0">
                <a:latin typeface="Abadi" panose="020B0604020104020204" pitchFamily="34" charset="0"/>
              </a:rPr>
              <a:t>.</a:t>
            </a:r>
          </a:p>
          <a:p>
            <a:pPr marL="0" indent="0">
              <a:spcBef>
                <a:spcPts val="0"/>
              </a:spcBef>
              <a:buNone/>
            </a:pPr>
            <a:endParaRPr lang="en-US" sz="2000" dirty="0">
              <a:latin typeface="Abadi" panose="020B0604020104020204" pitchFamily="34" charset="0"/>
            </a:endParaRPr>
          </a:p>
          <a:p>
            <a:pPr>
              <a:spcBef>
                <a:spcPts val="0"/>
              </a:spcBef>
              <a:buFont typeface="Courier New" panose="02070309020205020404" pitchFamily="49" charset="0"/>
              <a:buChar char="o"/>
            </a:pPr>
            <a:r>
              <a:rPr lang="en-US" sz="2000" dirty="0">
                <a:latin typeface="Abadi" panose="020B0604020104020204" pitchFamily="34" charset="0"/>
              </a:rPr>
              <a:t>To make the requested JSON results more consistent, the SpaceX launch data were</a:t>
            </a:r>
          </a:p>
          <a:p>
            <a:pPr marL="0" indent="0">
              <a:spcBef>
                <a:spcPts val="0"/>
              </a:spcBef>
              <a:buNone/>
            </a:pPr>
            <a:r>
              <a:rPr lang="en-US" sz="2000" dirty="0">
                <a:latin typeface="Abadi" panose="020B0604020104020204" pitchFamily="34" charset="0"/>
              </a:rPr>
              <a:t>requested and parsed using the GET request and then decoded the response content as a Json result which was converted into a Pandas data frame.</a:t>
            </a:r>
          </a:p>
          <a:p>
            <a:pPr marL="0" indent="0">
              <a:spcBef>
                <a:spcPts val="0"/>
              </a:spcBef>
              <a:buNone/>
            </a:pPr>
            <a:endParaRPr lang="en-US" sz="2000" dirty="0">
              <a:latin typeface="Abadi" panose="020B0604020104020204" pitchFamily="34" charset="0"/>
            </a:endParaRPr>
          </a:p>
          <a:p>
            <a:pPr>
              <a:spcBef>
                <a:spcPts val="0"/>
              </a:spcBef>
              <a:buFont typeface="Courier New" panose="02070309020205020404" pitchFamily="49" charset="0"/>
              <a:buChar char="o"/>
            </a:pPr>
            <a:r>
              <a:rPr lang="en-US" sz="2000" dirty="0">
                <a:latin typeface="Abadi" panose="020B0604020104020204" pitchFamily="34" charset="0"/>
              </a:rPr>
              <a:t>Also performed web scraping to collect Falcon 9 historical launch records from a Wikipedia</a:t>
            </a:r>
          </a:p>
          <a:p>
            <a:pPr marL="0" indent="0">
              <a:spcBef>
                <a:spcPts val="0"/>
              </a:spcBef>
              <a:buNone/>
            </a:pPr>
            <a:r>
              <a:rPr lang="en-US" sz="2000" dirty="0">
                <a:latin typeface="Abadi" panose="020B0604020104020204" pitchFamily="34" charset="0"/>
              </a:rPr>
              <a:t>page titled List of Falcon 9 and Falcon Heavy launches of the launch records are stored in a</a:t>
            </a:r>
          </a:p>
          <a:p>
            <a:pPr marL="0" indent="0">
              <a:spcBef>
                <a:spcPts val="0"/>
              </a:spcBef>
              <a:buNone/>
            </a:pPr>
            <a:r>
              <a:rPr lang="en-US" sz="2000" dirty="0">
                <a:latin typeface="Abadi" panose="020B0604020104020204" pitchFamily="34" charset="0"/>
              </a:rPr>
              <a:t>HTML: Using </a:t>
            </a:r>
            <a:r>
              <a:rPr lang="en-US" sz="2000" dirty="0" err="1">
                <a:latin typeface="Abadi" panose="020B0604020104020204" pitchFamily="34" charset="0"/>
              </a:rPr>
              <a:t>BeautifulSoup</a:t>
            </a:r>
            <a:r>
              <a:rPr lang="en-US" sz="2000" dirty="0">
                <a:latin typeface="Abadi" panose="020B0604020104020204" pitchFamily="34" charset="0"/>
              </a:rPr>
              <a:t> and request Libraries, I extract the Falcon 9 launch HTML table</a:t>
            </a:r>
          </a:p>
          <a:p>
            <a:pPr marL="0" indent="0">
              <a:spcBef>
                <a:spcPts val="0"/>
              </a:spcBef>
              <a:buNone/>
            </a:pPr>
            <a:r>
              <a:rPr lang="en-US" sz="2000" dirty="0">
                <a:latin typeface="Abadi" panose="020B0604020104020204" pitchFamily="34" charset="0"/>
              </a:rPr>
              <a:t>records from the Wikipedia page, Parsed the table and converted it into a Pandas data frame.</a:t>
            </a: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r>
              <a:rPr lang="en-US" sz="2200">
                <a:solidFill>
                  <a:srgbClr val="1C7DDB"/>
                </a:solidFill>
                <a:latin typeface="Abadi"/>
              </a:rPr>
              <a:t>Place your flowchart of SpaceX API calls </a:t>
            </a:r>
            <a:r>
              <a:rPr lang="en-US" sz="2200" dirty="0">
                <a:solidFill>
                  <a:srgbClr val="1C7DDB"/>
                </a:solidFill>
                <a:latin typeface="Abadi"/>
              </a:rPr>
              <a:t>here</a:t>
            </a:r>
            <a:endParaRPr lang="en-US">
              <a:cs typeface="Calibr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fontScale="92500"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Present your data collection with SpaceX REST calls using key phrases and flowcharts</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Add the GitHub URL of the completed SpaceX API calls notebook </a:t>
            </a:r>
            <a:r>
              <a:rPr lang="en-US" sz="2200" dirty="0">
                <a:solidFill>
                  <a:srgbClr val="1C7DDB"/>
                </a:solidFill>
                <a:latin typeface="Abadi" panose="020B0604020104020204" pitchFamily="34" charset="0"/>
              </a:rPr>
              <a:t>(https://github.com/Anastasiia-Che/Lab-1-SpaceX-Falcon-9-first-stage-Landing-Prediction/blob/main/jupyter-labs-spacex-data-collection-api.ipynb), </a:t>
            </a:r>
            <a:r>
              <a:rPr lang="en-US" sz="2200" dirty="0">
                <a:solidFill>
                  <a:schemeClr val="accent3">
                    <a:lumMod val="25000"/>
                  </a:schemeClr>
                </a:solidFill>
                <a:latin typeface="Abadi" panose="020B0604020104020204" pitchFamily="34" charset="0"/>
              </a:rPr>
              <a:t>as an external reference and peer-review purpose</a:t>
            </a:r>
          </a:p>
          <a:p>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2" name="Рисунок 1">
            <a:extLst>
              <a:ext uri="{FF2B5EF4-FFF2-40B4-BE49-F238E27FC236}">
                <a16:creationId xmlns:a16="http://schemas.microsoft.com/office/drawing/2014/main" id="{83BC373C-C756-4D77-8183-D4CF2DE23DEB}"/>
              </a:ext>
            </a:extLst>
          </p:cNvPr>
          <p:cNvPicPr>
            <a:picLocks noChangeAspect="1"/>
          </p:cNvPicPr>
          <p:nvPr/>
        </p:nvPicPr>
        <p:blipFill>
          <a:blip r:embed="rId3"/>
          <a:stretch>
            <a:fillRect/>
          </a:stretch>
        </p:blipFill>
        <p:spPr>
          <a:xfrm>
            <a:off x="5910262" y="1800225"/>
            <a:ext cx="5547710" cy="4231505"/>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Present your web scraping process using key phrases and flowcharts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GitHub URL of the completed web scraping notebook:  </a:t>
            </a:r>
            <a:r>
              <a:rPr lang="en-US" sz="1800" dirty="0">
                <a:solidFill>
                  <a:schemeClr val="accent3">
                    <a:lumMod val="25000"/>
                  </a:schemeClr>
                </a:solidFill>
                <a:latin typeface="Abadi" panose="020B0604020104020204" pitchFamily="34" charset="0"/>
                <a:hlinkClick r:id="rId3"/>
              </a:rPr>
              <a:t>https://github.com/Anastasiia-Che/Web-scraping-Falcon-9-and-Falcon-Heavy-Launches-Records-from-Wikipedia/blob/main/jupyter-labs-webscraping%20(1).ipynb</a:t>
            </a:r>
            <a:endParaRPr lang="en-US" sz="1800" dirty="0">
              <a:solidFill>
                <a:schemeClr val="accent3">
                  <a:lumMod val="25000"/>
                </a:schemeClr>
              </a:solidFill>
              <a:latin typeface="Abadi" panose="020B0604020104020204" pitchFamily="34" charset="0"/>
            </a:endParaRPr>
          </a:p>
          <a:p>
            <a:pPr>
              <a:lnSpc>
                <a:spcPct val="100000"/>
              </a:lnSpc>
              <a:spcBef>
                <a:spcPts val="1400"/>
              </a:spcBef>
            </a:pPr>
            <a:endParaRPr lang="en-US" sz="18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None/>
            </a:pPr>
            <a:r>
              <a:rPr lang="en-US" sz="2200">
                <a:solidFill>
                  <a:srgbClr val="1C7DDB"/>
                </a:solidFill>
                <a:latin typeface="Abadi"/>
              </a:rPr>
              <a:t>Place your flowchart of web scraping here</a:t>
            </a:r>
            <a:endParaRPr lang="en-US">
              <a:cs typeface="Calibri"/>
            </a:endParaRPr>
          </a:p>
        </p:txBody>
      </p:sp>
      <p:pic>
        <p:nvPicPr>
          <p:cNvPr id="5" name="Рисунок 4">
            <a:extLst>
              <a:ext uri="{FF2B5EF4-FFF2-40B4-BE49-F238E27FC236}">
                <a16:creationId xmlns:a16="http://schemas.microsoft.com/office/drawing/2014/main" id="{B6167BDE-FF5A-41A5-8E64-1A827BB1177D}"/>
              </a:ext>
            </a:extLst>
          </p:cNvPr>
          <p:cNvPicPr>
            <a:picLocks noChangeAspect="1"/>
          </p:cNvPicPr>
          <p:nvPr/>
        </p:nvPicPr>
        <p:blipFill>
          <a:blip r:embed="rId4"/>
          <a:stretch>
            <a:fillRect/>
          </a:stretch>
        </p:blipFill>
        <p:spPr>
          <a:xfrm>
            <a:off x="5910262" y="1724702"/>
            <a:ext cx="5527749" cy="4342045"/>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799</TotalTime>
  <Words>2489</Words>
  <Application>Microsoft Office PowerPoint</Application>
  <PresentationFormat>Широкий екран</PresentationFormat>
  <Paragraphs>277</Paragraphs>
  <Slides>49</Slides>
  <Notes>3</Notes>
  <HiddenSlides>0</HiddenSlides>
  <MMClips>0</MMClips>
  <ScaleCrop>false</ScaleCrop>
  <HeadingPairs>
    <vt:vector size="6" baseType="variant">
      <vt:variant>
        <vt:lpstr>Використані шрифти</vt:lpstr>
      </vt:variant>
      <vt:variant>
        <vt:i4>7</vt:i4>
      </vt:variant>
      <vt:variant>
        <vt:lpstr>Тема</vt:lpstr>
      </vt:variant>
      <vt:variant>
        <vt:i4>1</vt:i4>
      </vt:variant>
      <vt:variant>
        <vt:lpstr>Заголовки слайдів</vt:lpstr>
      </vt:variant>
      <vt:variant>
        <vt:i4>49</vt:i4>
      </vt:variant>
    </vt:vector>
  </HeadingPairs>
  <TitlesOfParts>
    <vt:vector size="57" baseType="lpstr">
      <vt:lpstr>Abadi</vt:lpstr>
      <vt:lpstr>Arial</vt:lpstr>
      <vt:lpstr>Calibri</vt:lpstr>
      <vt:lpstr>Calibri Light</vt:lpstr>
      <vt:lpstr>Courier New</vt:lpstr>
      <vt:lpstr>IBM Plex Mono SemiBold</vt:lpstr>
      <vt:lpstr>IBM Plex Mono Text</vt:lpstr>
      <vt:lpstr>Custom Design</vt:lpstr>
      <vt:lpstr>Презентація PowerPoint</vt:lpstr>
      <vt:lpstr>Презентація PowerPoint</vt:lpstr>
      <vt:lpstr>Презентація PowerPoint</vt:lpstr>
      <vt:lpstr>Презентація PowerPoint</vt:lpstr>
      <vt:lpstr>Презентація PowerPoint</vt:lpstr>
      <vt:lpstr>Презентація PowerPoint</vt:lpstr>
      <vt:lpstr>Презентація PowerPoint</vt:lpstr>
      <vt:lpstr>Презентація PowerPoint</vt:lpstr>
      <vt:lpstr>Презентація PowerPoint</vt:lpstr>
      <vt:lpstr>Презентація PowerPoint</vt:lpstr>
      <vt:lpstr>Презентація PowerPoint</vt:lpstr>
      <vt:lpstr>Презентація PowerPoint</vt:lpstr>
      <vt:lpstr>Презентація PowerPoint</vt:lpstr>
      <vt:lpstr>Презентація PowerPoint</vt:lpstr>
      <vt:lpstr>Презентація PowerPoint</vt:lpstr>
      <vt:lpstr>Презентація PowerPoint</vt:lpstr>
      <vt:lpstr>Презентація PowerPoint</vt:lpstr>
      <vt:lpstr>Презентація PowerPoint</vt:lpstr>
      <vt:lpstr>Презентація PowerPoint</vt:lpstr>
      <vt:lpstr>Презентація PowerPoint</vt:lpstr>
      <vt:lpstr>Презентація PowerPoint</vt:lpstr>
      <vt:lpstr>Презентація PowerPoint</vt:lpstr>
      <vt:lpstr>Презентація PowerPoint</vt:lpstr>
      <vt:lpstr>Презентація PowerPoint</vt:lpstr>
      <vt:lpstr>Презентація PowerPoint</vt:lpstr>
      <vt:lpstr>Презентація PowerPoint</vt:lpstr>
      <vt:lpstr>Презентація PowerPoint</vt:lpstr>
      <vt:lpstr>Презентація PowerPoint</vt:lpstr>
      <vt:lpstr>Презентація PowerPoint</vt:lpstr>
      <vt:lpstr>Презентація PowerPoint</vt:lpstr>
      <vt:lpstr>Презентація PowerPoint</vt:lpstr>
      <vt:lpstr>Презентація PowerPoint</vt:lpstr>
      <vt:lpstr>Презентація PowerPoint</vt:lpstr>
      <vt:lpstr>Презентація PowerPoint</vt:lpstr>
      <vt:lpstr>Презентація PowerPoint</vt:lpstr>
      <vt:lpstr>Презентація PowerPoint</vt:lpstr>
      <vt:lpstr>Презентація PowerPoint</vt:lpstr>
      <vt:lpstr>Презентація PowerPoint</vt:lpstr>
      <vt:lpstr>Презентація PowerPoint</vt:lpstr>
      <vt:lpstr>Презентація PowerPoint</vt:lpstr>
      <vt:lpstr>Презентація PowerPoint</vt:lpstr>
      <vt:lpstr>Презентація PowerPoint</vt:lpstr>
      <vt:lpstr>Презентація PowerPoint</vt:lpstr>
      <vt:lpstr>Презентація PowerPoint</vt:lpstr>
      <vt:lpstr>Презентація PowerPoint</vt:lpstr>
      <vt:lpstr>Презентація PowerPoint</vt:lpstr>
      <vt:lpstr>Презентація PowerPoint</vt:lpstr>
      <vt:lpstr>Презентація PowerPoint</vt:lpstr>
      <vt:lpstr>Презентація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User</cp:lastModifiedBy>
  <cp:revision>207</cp:revision>
  <dcterms:created xsi:type="dcterms:W3CDTF">2021-04-29T18:58:34Z</dcterms:created>
  <dcterms:modified xsi:type="dcterms:W3CDTF">2024-11-18T21:28:08Z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